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8" r:id="rId2"/>
  </p:sldMasterIdLst>
  <p:notesMasterIdLst>
    <p:notesMasterId r:id="rId11"/>
  </p:notesMasterIdLst>
  <p:sldIdLst>
    <p:sldId id="278" r:id="rId3"/>
    <p:sldId id="319" r:id="rId4"/>
    <p:sldId id="315" r:id="rId5"/>
    <p:sldId id="313" r:id="rId6"/>
    <p:sldId id="316" r:id="rId7"/>
    <p:sldId id="318" r:id="rId8"/>
    <p:sldId id="317" r:id="rId9"/>
    <p:sldId id="280" r:id="rId10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8" autoAdjust="0"/>
    <p:restoredTop sz="94660"/>
  </p:normalViewPr>
  <p:slideViewPr>
    <p:cSldViewPr snapToGrid="0">
      <p:cViewPr varScale="1">
        <p:scale>
          <a:sx n="66" d="100"/>
          <a:sy n="66" d="100"/>
        </p:scale>
        <p:origin x="5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E2A8E1-1C88-4DE0-B833-DC6E9296560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23ABD882-8BCE-4FD8-959D-5CA88BB6059D}">
      <dgm:prSet phldrT="[Texto]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L" sz="2200" b="1" dirty="0"/>
            <a:t>¿Cómo la ley protege la maternidad?</a:t>
          </a:r>
        </a:p>
      </dgm:t>
    </dgm:pt>
    <dgm:pt modelId="{035B05BD-E735-4EA8-95B2-8E6D89E32136}" type="parTrans" cxnId="{5A41AE87-038E-40E0-BE7D-B29E008DCF3A}">
      <dgm:prSet/>
      <dgm:spPr/>
      <dgm:t>
        <a:bodyPr/>
        <a:lstStyle/>
        <a:p>
          <a:endParaRPr lang="es-CL" sz="4800"/>
        </a:p>
      </dgm:t>
    </dgm:pt>
    <dgm:pt modelId="{CAC6BCF4-26C6-4CE6-B85B-1255FCCF0989}" type="sibTrans" cxnId="{5A41AE87-038E-40E0-BE7D-B29E008DCF3A}">
      <dgm:prSet/>
      <dgm:spPr/>
      <dgm:t>
        <a:bodyPr/>
        <a:lstStyle/>
        <a:p>
          <a:endParaRPr lang="es-CL" sz="4800"/>
        </a:p>
      </dgm:t>
    </dgm:pt>
    <dgm:pt modelId="{C07BAF4B-F107-45A0-9517-00C702E92A1F}">
      <dgm:prSet phldrT="[Texto]" custT="1"/>
      <dgm:spPr/>
      <dgm:t>
        <a:bodyPr/>
        <a:lstStyle/>
        <a:p>
          <a:pPr algn="just"/>
          <a:r>
            <a:rPr lang="es-CL" sz="1800" dirty="0"/>
            <a:t>Otorga derechos de descansos, subsidios y fueros a todas las trabajadoras embarazadas, otorga a los padres trabajadores un descanso por nacimiento del hijo, y derechos y subsidios para la trabajadora o trabajador que tenga a su cuidado a un menor, entre otros.</a:t>
          </a:r>
        </a:p>
      </dgm:t>
    </dgm:pt>
    <dgm:pt modelId="{36C9BA5E-6B08-4F70-BAB2-BCB2947FC24A}" type="parTrans" cxnId="{FF2F44E5-11CB-4391-AB40-903390F904FE}">
      <dgm:prSet/>
      <dgm:spPr/>
      <dgm:t>
        <a:bodyPr/>
        <a:lstStyle/>
        <a:p>
          <a:endParaRPr lang="es-CL" sz="4800"/>
        </a:p>
      </dgm:t>
    </dgm:pt>
    <dgm:pt modelId="{C8AF7A17-A30F-4262-8DDE-F02AF6FDD52B}" type="sibTrans" cxnId="{FF2F44E5-11CB-4391-AB40-903390F904FE}">
      <dgm:prSet/>
      <dgm:spPr/>
      <dgm:t>
        <a:bodyPr/>
        <a:lstStyle/>
        <a:p>
          <a:endParaRPr lang="es-CL" sz="4800"/>
        </a:p>
      </dgm:t>
    </dgm:pt>
    <dgm:pt modelId="{ED98F0A4-69C4-4C8D-867F-4CC1E36A9669}">
      <dgm:prSet phldrT="[Texto]" custT="1"/>
      <dgm:spPr/>
      <dgm:t>
        <a:bodyPr/>
        <a:lstStyle/>
        <a:p>
          <a:r>
            <a:rPr lang="es-CL" sz="2200" b="1" dirty="0"/>
            <a:t>¿Quiénes deben cumplir con la protección a la maternidad?</a:t>
          </a:r>
          <a:endParaRPr lang="es-CL" sz="2200" dirty="0"/>
        </a:p>
      </dgm:t>
    </dgm:pt>
    <dgm:pt modelId="{6C83CFF9-4FD6-47D0-829D-27C2A670EF82}" type="parTrans" cxnId="{819C9081-F2A3-407B-AEA0-F119B4972396}">
      <dgm:prSet/>
      <dgm:spPr/>
      <dgm:t>
        <a:bodyPr/>
        <a:lstStyle/>
        <a:p>
          <a:endParaRPr lang="es-CL" sz="4800"/>
        </a:p>
      </dgm:t>
    </dgm:pt>
    <dgm:pt modelId="{AB2A488A-6BF8-41E7-82F9-E39E3963D032}" type="sibTrans" cxnId="{819C9081-F2A3-407B-AEA0-F119B4972396}">
      <dgm:prSet/>
      <dgm:spPr/>
      <dgm:t>
        <a:bodyPr/>
        <a:lstStyle/>
        <a:p>
          <a:endParaRPr lang="es-CL" sz="4800"/>
        </a:p>
      </dgm:t>
    </dgm:pt>
    <dgm:pt modelId="{FE7E15D1-86AD-4D1D-9D0A-8484320C5EC5}">
      <dgm:prSet phldrT="[Texto]" custT="1"/>
      <dgm:spPr/>
      <dgm:t>
        <a:bodyPr/>
        <a:lstStyle/>
        <a:p>
          <a:pPr algn="just"/>
          <a:r>
            <a:rPr lang="es-CL" sz="1800" dirty="0"/>
            <a:t>Todas las empresas e instituciones públicas y privadas, incluso los centros comerciales y malls. Y en todas las sucursales o faenas que posea el establecimiento, empresa o servicio.</a:t>
          </a:r>
        </a:p>
      </dgm:t>
    </dgm:pt>
    <dgm:pt modelId="{33C44B75-FCC4-40AC-8582-9AC7764E3DFB}" type="parTrans" cxnId="{F5127190-B1C2-4625-AC89-95AE4DDEBE93}">
      <dgm:prSet/>
      <dgm:spPr/>
      <dgm:t>
        <a:bodyPr/>
        <a:lstStyle/>
        <a:p>
          <a:endParaRPr lang="es-CL" sz="4800"/>
        </a:p>
      </dgm:t>
    </dgm:pt>
    <dgm:pt modelId="{EB3FC641-3A38-4296-8A72-FC3F3130435F}" type="sibTrans" cxnId="{F5127190-B1C2-4625-AC89-95AE4DDEBE93}">
      <dgm:prSet/>
      <dgm:spPr/>
      <dgm:t>
        <a:bodyPr/>
        <a:lstStyle/>
        <a:p>
          <a:endParaRPr lang="es-CL" sz="4800"/>
        </a:p>
      </dgm:t>
    </dgm:pt>
    <dgm:pt modelId="{3A06C3E3-EB08-4DCF-9F3A-EAFFC8116E7B}" type="pres">
      <dgm:prSet presAssocID="{74E2A8E1-1C88-4DE0-B833-DC6E9296560D}" presName="linear" presStyleCnt="0">
        <dgm:presLayoutVars>
          <dgm:dir/>
          <dgm:animLvl val="lvl"/>
          <dgm:resizeHandles val="exact"/>
        </dgm:presLayoutVars>
      </dgm:prSet>
      <dgm:spPr/>
    </dgm:pt>
    <dgm:pt modelId="{4E97B4F5-1ABD-4129-AC09-A9177DE1DEDD}" type="pres">
      <dgm:prSet presAssocID="{23ABD882-8BCE-4FD8-959D-5CA88BB6059D}" presName="parentLin" presStyleCnt="0"/>
      <dgm:spPr/>
    </dgm:pt>
    <dgm:pt modelId="{B02BBE07-BFFB-4DBC-A5EF-DDD31081EA83}" type="pres">
      <dgm:prSet presAssocID="{23ABD882-8BCE-4FD8-959D-5CA88BB6059D}" presName="parentLeftMargin" presStyleLbl="node1" presStyleIdx="0" presStyleCnt="2"/>
      <dgm:spPr/>
    </dgm:pt>
    <dgm:pt modelId="{53F46E9F-2B1F-40BD-B08C-E6634081A1D0}" type="pres">
      <dgm:prSet presAssocID="{23ABD882-8BCE-4FD8-959D-5CA88BB6059D}" presName="parentText" presStyleLbl="node1" presStyleIdx="0" presStyleCnt="2" custLinFactNeighborX="-29284" custLinFactNeighborY="4283">
        <dgm:presLayoutVars>
          <dgm:chMax val="0"/>
          <dgm:bulletEnabled val="1"/>
        </dgm:presLayoutVars>
      </dgm:prSet>
      <dgm:spPr/>
    </dgm:pt>
    <dgm:pt modelId="{A919E2E0-47D7-4E4B-BE39-52C6D819E5FF}" type="pres">
      <dgm:prSet presAssocID="{23ABD882-8BCE-4FD8-959D-5CA88BB6059D}" presName="negativeSpace" presStyleCnt="0"/>
      <dgm:spPr/>
    </dgm:pt>
    <dgm:pt modelId="{353FFF03-FEC5-487B-9245-2C98DCBB6C05}" type="pres">
      <dgm:prSet presAssocID="{23ABD882-8BCE-4FD8-959D-5CA88BB6059D}" presName="childText" presStyleLbl="conFgAcc1" presStyleIdx="0" presStyleCnt="2">
        <dgm:presLayoutVars>
          <dgm:bulletEnabled val="1"/>
        </dgm:presLayoutVars>
      </dgm:prSet>
      <dgm:spPr/>
    </dgm:pt>
    <dgm:pt modelId="{4642628D-9288-4CCE-B5D9-40004EAAFD39}" type="pres">
      <dgm:prSet presAssocID="{CAC6BCF4-26C6-4CE6-B85B-1255FCCF0989}" presName="spaceBetweenRectangles" presStyleCnt="0"/>
      <dgm:spPr/>
    </dgm:pt>
    <dgm:pt modelId="{3AD0B1B6-7BD7-41D9-B0EF-4E0DF854E6BF}" type="pres">
      <dgm:prSet presAssocID="{ED98F0A4-69C4-4C8D-867F-4CC1E36A9669}" presName="parentLin" presStyleCnt="0"/>
      <dgm:spPr/>
    </dgm:pt>
    <dgm:pt modelId="{82F21A57-84AA-4614-84E2-8157D9179D13}" type="pres">
      <dgm:prSet presAssocID="{ED98F0A4-69C4-4C8D-867F-4CC1E36A9669}" presName="parentLeftMargin" presStyleLbl="node1" presStyleIdx="0" presStyleCnt="2"/>
      <dgm:spPr/>
    </dgm:pt>
    <dgm:pt modelId="{9BE7C1A0-9FF4-4E81-A3B2-2572B701D26B}" type="pres">
      <dgm:prSet presAssocID="{ED98F0A4-69C4-4C8D-867F-4CC1E36A966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B2663D4-B703-482A-A2CA-DB68DACE4CF5}" type="pres">
      <dgm:prSet presAssocID="{ED98F0A4-69C4-4C8D-867F-4CC1E36A9669}" presName="negativeSpace" presStyleCnt="0"/>
      <dgm:spPr/>
    </dgm:pt>
    <dgm:pt modelId="{26584B49-F5FE-4DDF-9245-8FABF58C7947}" type="pres">
      <dgm:prSet presAssocID="{ED98F0A4-69C4-4C8D-867F-4CC1E36A966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2EC5C705-F8AC-4E70-98C9-E5895FB5FDBC}" type="presOf" srcId="{ED98F0A4-69C4-4C8D-867F-4CC1E36A9669}" destId="{9BE7C1A0-9FF4-4E81-A3B2-2572B701D26B}" srcOrd="1" destOrd="0" presId="urn:microsoft.com/office/officeart/2005/8/layout/list1"/>
    <dgm:cxn modelId="{19022A12-34E6-4316-ADCF-67610442DE15}" type="presOf" srcId="{23ABD882-8BCE-4FD8-959D-5CA88BB6059D}" destId="{B02BBE07-BFFB-4DBC-A5EF-DDD31081EA83}" srcOrd="0" destOrd="0" presId="urn:microsoft.com/office/officeart/2005/8/layout/list1"/>
    <dgm:cxn modelId="{B82D7C3E-F38B-4D02-ACCA-380FD083264B}" type="presOf" srcId="{FE7E15D1-86AD-4D1D-9D0A-8484320C5EC5}" destId="{26584B49-F5FE-4DDF-9245-8FABF58C7947}" srcOrd="0" destOrd="0" presId="urn:microsoft.com/office/officeart/2005/8/layout/list1"/>
    <dgm:cxn modelId="{6FE8F556-720F-478D-9A03-086EDB6C7A82}" type="presOf" srcId="{C07BAF4B-F107-45A0-9517-00C702E92A1F}" destId="{353FFF03-FEC5-487B-9245-2C98DCBB6C05}" srcOrd="0" destOrd="0" presId="urn:microsoft.com/office/officeart/2005/8/layout/list1"/>
    <dgm:cxn modelId="{55AD6C5A-EF91-44AD-B794-AB1AAA12557F}" type="presOf" srcId="{ED98F0A4-69C4-4C8D-867F-4CC1E36A9669}" destId="{82F21A57-84AA-4614-84E2-8157D9179D13}" srcOrd="0" destOrd="0" presId="urn:microsoft.com/office/officeart/2005/8/layout/list1"/>
    <dgm:cxn modelId="{819C9081-F2A3-407B-AEA0-F119B4972396}" srcId="{74E2A8E1-1C88-4DE0-B833-DC6E9296560D}" destId="{ED98F0A4-69C4-4C8D-867F-4CC1E36A9669}" srcOrd="1" destOrd="0" parTransId="{6C83CFF9-4FD6-47D0-829D-27C2A670EF82}" sibTransId="{AB2A488A-6BF8-41E7-82F9-E39E3963D032}"/>
    <dgm:cxn modelId="{5A41AE87-038E-40E0-BE7D-B29E008DCF3A}" srcId="{74E2A8E1-1C88-4DE0-B833-DC6E9296560D}" destId="{23ABD882-8BCE-4FD8-959D-5CA88BB6059D}" srcOrd="0" destOrd="0" parTransId="{035B05BD-E735-4EA8-95B2-8E6D89E32136}" sibTransId="{CAC6BCF4-26C6-4CE6-B85B-1255FCCF0989}"/>
    <dgm:cxn modelId="{F5127190-B1C2-4625-AC89-95AE4DDEBE93}" srcId="{ED98F0A4-69C4-4C8D-867F-4CC1E36A9669}" destId="{FE7E15D1-86AD-4D1D-9D0A-8484320C5EC5}" srcOrd="0" destOrd="0" parTransId="{33C44B75-FCC4-40AC-8582-9AC7764E3DFB}" sibTransId="{EB3FC641-3A38-4296-8A72-FC3F3130435F}"/>
    <dgm:cxn modelId="{46B38CCB-8AEC-43E6-AC73-5497AE317637}" type="presOf" srcId="{74E2A8E1-1C88-4DE0-B833-DC6E9296560D}" destId="{3A06C3E3-EB08-4DCF-9F3A-EAFFC8116E7B}" srcOrd="0" destOrd="0" presId="urn:microsoft.com/office/officeart/2005/8/layout/list1"/>
    <dgm:cxn modelId="{2B3950D8-0BDD-4BA6-BBA0-26EF7DA96350}" type="presOf" srcId="{23ABD882-8BCE-4FD8-959D-5CA88BB6059D}" destId="{53F46E9F-2B1F-40BD-B08C-E6634081A1D0}" srcOrd="1" destOrd="0" presId="urn:microsoft.com/office/officeart/2005/8/layout/list1"/>
    <dgm:cxn modelId="{FF2F44E5-11CB-4391-AB40-903390F904FE}" srcId="{23ABD882-8BCE-4FD8-959D-5CA88BB6059D}" destId="{C07BAF4B-F107-45A0-9517-00C702E92A1F}" srcOrd="0" destOrd="0" parTransId="{36C9BA5E-6B08-4F70-BAB2-BCB2947FC24A}" sibTransId="{C8AF7A17-A30F-4262-8DDE-F02AF6FDD52B}"/>
    <dgm:cxn modelId="{5EB264D8-E4CF-4D1B-81A3-FB87C194C358}" type="presParOf" srcId="{3A06C3E3-EB08-4DCF-9F3A-EAFFC8116E7B}" destId="{4E97B4F5-1ABD-4129-AC09-A9177DE1DEDD}" srcOrd="0" destOrd="0" presId="urn:microsoft.com/office/officeart/2005/8/layout/list1"/>
    <dgm:cxn modelId="{46E7A2E7-2804-4EFA-9FDE-F98ABADA824C}" type="presParOf" srcId="{4E97B4F5-1ABD-4129-AC09-A9177DE1DEDD}" destId="{B02BBE07-BFFB-4DBC-A5EF-DDD31081EA83}" srcOrd="0" destOrd="0" presId="urn:microsoft.com/office/officeart/2005/8/layout/list1"/>
    <dgm:cxn modelId="{739F2E6E-FB1A-45D4-8FC1-2CFAE629E57F}" type="presParOf" srcId="{4E97B4F5-1ABD-4129-AC09-A9177DE1DEDD}" destId="{53F46E9F-2B1F-40BD-B08C-E6634081A1D0}" srcOrd="1" destOrd="0" presId="urn:microsoft.com/office/officeart/2005/8/layout/list1"/>
    <dgm:cxn modelId="{06BF9E3E-E254-4D0A-8529-D09682FE0F00}" type="presParOf" srcId="{3A06C3E3-EB08-4DCF-9F3A-EAFFC8116E7B}" destId="{A919E2E0-47D7-4E4B-BE39-52C6D819E5FF}" srcOrd="1" destOrd="0" presId="urn:microsoft.com/office/officeart/2005/8/layout/list1"/>
    <dgm:cxn modelId="{DD46B5E8-CCF5-4269-9161-FC90679CE0D1}" type="presParOf" srcId="{3A06C3E3-EB08-4DCF-9F3A-EAFFC8116E7B}" destId="{353FFF03-FEC5-487B-9245-2C98DCBB6C05}" srcOrd="2" destOrd="0" presId="urn:microsoft.com/office/officeart/2005/8/layout/list1"/>
    <dgm:cxn modelId="{06D6CEEC-083D-4129-94A3-C295CA646F71}" type="presParOf" srcId="{3A06C3E3-EB08-4DCF-9F3A-EAFFC8116E7B}" destId="{4642628D-9288-4CCE-B5D9-40004EAAFD39}" srcOrd="3" destOrd="0" presId="urn:microsoft.com/office/officeart/2005/8/layout/list1"/>
    <dgm:cxn modelId="{41BF3D64-1440-47B6-8244-1B71BBBF39B0}" type="presParOf" srcId="{3A06C3E3-EB08-4DCF-9F3A-EAFFC8116E7B}" destId="{3AD0B1B6-7BD7-41D9-B0EF-4E0DF854E6BF}" srcOrd="4" destOrd="0" presId="urn:microsoft.com/office/officeart/2005/8/layout/list1"/>
    <dgm:cxn modelId="{F2682E58-2134-4330-88FC-F3CDB058DC34}" type="presParOf" srcId="{3AD0B1B6-7BD7-41D9-B0EF-4E0DF854E6BF}" destId="{82F21A57-84AA-4614-84E2-8157D9179D13}" srcOrd="0" destOrd="0" presId="urn:microsoft.com/office/officeart/2005/8/layout/list1"/>
    <dgm:cxn modelId="{1FD7713C-388A-4796-82C2-D5C32E0247D2}" type="presParOf" srcId="{3AD0B1B6-7BD7-41D9-B0EF-4E0DF854E6BF}" destId="{9BE7C1A0-9FF4-4E81-A3B2-2572B701D26B}" srcOrd="1" destOrd="0" presId="urn:microsoft.com/office/officeart/2005/8/layout/list1"/>
    <dgm:cxn modelId="{AA0AEB65-D32F-473F-B1F1-366788CAD97A}" type="presParOf" srcId="{3A06C3E3-EB08-4DCF-9F3A-EAFFC8116E7B}" destId="{2B2663D4-B703-482A-A2CA-DB68DACE4CF5}" srcOrd="5" destOrd="0" presId="urn:microsoft.com/office/officeart/2005/8/layout/list1"/>
    <dgm:cxn modelId="{D67AFDA2-BB4F-4D91-BB44-BC3C45BEE703}" type="presParOf" srcId="{3A06C3E3-EB08-4DCF-9F3A-EAFFC8116E7B}" destId="{26584B49-F5FE-4DDF-9245-8FABF58C794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87458F-D1F7-4971-8D80-5FAB40E2AA4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C1D07CB3-CF9C-4A6F-890E-0229722E8969}">
      <dgm:prSet phldrT="[Texto]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L" sz="2000" b="1" dirty="0"/>
            <a:t>Cuales son los descansos que tiene derecho la madre</a:t>
          </a:r>
        </a:p>
      </dgm:t>
    </dgm:pt>
    <dgm:pt modelId="{F8285113-DD33-4192-8962-5B90BF945BD2}" type="parTrans" cxnId="{C81DF1DB-FB94-4124-96CD-7391ECDF988F}">
      <dgm:prSet/>
      <dgm:spPr/>
      <dgm:t>
        <a:bodyPr/>
        <a:lstStyle/>
        <a:p>
          <a:endParaRPr lang="es-CL"/>
        </a:p>
      </dgm:t>
    </dgm:pt>
    <dgm:pt modelId="{59DFC573-7D05-4868-932A-E4C353F559D1}" type="sibTrans" cxnId="{C81DF1DB-FB94-4124-96CD-7391ECDF988F}">
      <dgm:prSet/>
      <dgm:spPr/>
      <dgm:t>
        <a:bodyPr/>
        <a:lstStyle/>
        <a:p>
          <a:endParaRPr lang="es-CL"/>
        </a:p>
      </dgm:t>
    </dgm:pt>
    <dgm:pt modelId="{6FCE4A94-2A0F-4C30-B624-6544BC95DADC}">
      <dgm:prSet/>
      <dgm:spPr/>
      <dgm:t>
        <a:bodyPr/>
        <a:lstStyle/>
        <a:p>
          <a:r>
            <a:rPr lang="es-CL"/>
            <a:t>Prenatal: seis semanas antes del parto.</a:t>
          </a:r>
        </a:p>
      </dgm:t>
    </dgm:pt>
    <dgm:pt modelId="{08B45E1A-AFF6-4B13-8624-706FB6ACA366}" type="parTrans" cxnId="{8FE6C4BD-7A54-444E-B5A0-552DFF72FB59}">
      <dgm:prSet/>
      <dgm:spPr/>
      <dgm:t>
        <a:bodyPr/>
        <a:lstStyle/>
        <a:p>
          <a:endParaRPr lang="es-CL"/>
        </a:p>
      </dgm:t>
    </dgm:pt>
    <dgm:pt modelId="{A332D3A2-58D7-4864-B942-3515B61E5B54}" type="sibTrans" cxnId="{8FE6C4BD-7A54-444E-B5A0-552DFF72FB59}">
      <dgm:prSet/>
      <dgm:spPr/>
      <dgm:t>
        <a:bodyPr/>
        <a:lstStyle/>
        <a:p>
          <a:endParaRPr lang="es-CL"/>
        </a:p>
      </dgm:t>
    </dgm:pt>
    <dgm:pt modelId="{3DF48754-4B1C-46D1-8366-0AFF2F488805}">
      <dgm:prSet/>
      <dgm:spPr/>
      <dgm:t>
        <a:bodyPr/>
        <a:lstStyle/>
        <a:p>
          <a:r>
            <a:rPr lang="es-CL"/>
            <a:t>Postnatal: doce semanas después del parto.</a:t>
          </a:r>
          <a:endParaRPr lang="es-CL" dirty="0"/>
        </a:p>
      </dgm:t>
    </dgm:pt>
    <dgm:pt modelId="{8C6DD83E-CCD6-4875-BBCE-AB8E0CD11DB1}" type="parTrans" cxnId="{2892FC43-DC57-45F9-A8AC-8F0F39A5E24A}">
      <dgm:prSet/>
      <dgm:spPr/>
      <dgm:t>
        <a:bodyPr/>
        <a:lstStyle/>
        <a:p>
          <a:endParaRPr lang="es-CL"/>
        </a:p>
      </dgm:t>
    </dgm:pt>
    <dgm:pt modelId="{60B53BCC-E02F-4771-9B1D-7F1E2C41E09A}" type="sibTrans" cxnId="{2892FC43-DC57-45F9-A8AC-8F0F39A5E24A}">
      <dgm:prSet/>
      <dgm:spPr/>
      <dgm:t>
        <a:bodyPr/>
        <a:lstStyle/>
        <a:p>
          <a:endParaRPr lang="es-CL"/>
        </a:p>
      </dgm:t>
    </dgm:pt>
    <dgm:pt modelId="{16B5A3BA-34A4-45E8-88CA-95A3AA20DFB2}">
      <dgm:prSet/>
      <dgm:spPr/>
      <dgm:t>
        <a:bodyPr/>
        <a:lstStyle/>
        <a:p>
          <a:r>
            <a:rPr lang="es-CL" dirty="0"/>
            <a:t>Postnatal parental: doce o dieciocho semanas (dependiendo de si la madre se queda en casa o si regresa a trabajar por media jornada) después del postnatal recién mencionado.</a:t>
          </a:r>
        </a:p>
      </dgm:t>
    </dgm:pt>
    <dgm:pt modelId="{45195810-B376-4825-B83D-282165FAA2A3}" type="parTrans" cxnId="{18E6BB82-A1B9-49E1-A3F9-2D6611663369}">
      <dgm:prSet/>
      <dgm:spPr/>
      <dgm:t>
        <a:bodyPr/>
        <a:lstStyle/>
        <a:p>
          <a:endParaRPr lang="es-CL"/>
        </a:p>
      </dgm:t>
    </dgm:pt>
    <dgm:pt modelId="{E2F597B3-0309-406E-A02C-25B1B1BE823B}" type="sibTrans" cxnId="{18E6BB82-A1B9-49E1-A3F9-2D6611663369}">
      <dgm:prSet/>
      <dgm:spPr/>
      <dgm:t>
        <a:bodyPr/>
        <a:lstStyle/>
        <a:p>
          <a:endParaRPr lang="es-CL"/>
        </a:p>
      </dgm:t>
    </dgm:pt>
    <dgm:pt modelId="{911BFE27-C9EF-4A13-A8AD-D8E5C85F2ACC}">
      <dgm:prSet/>
      <dgm:spPr/>
      <dgm:t>
        <a:bodyPr/>
        <a:lstStyle/>
        <a:p>
          <a:r>
            <a:rPr lang="es-CL" b="1"/>
            <a:t>¿Se pueden ampliar los permisos de pre y post natal?</a:t>
          </a:r>
          <a:endParaRPr lang="es-CL" dirty="0"/>
        </a:p>
      </dgm:t>
    </dgm:pt>
    <dgm:pt modelId="{F0385590-9925-4471-B954-229E663761D5}" type="parTrans" cxnId="{6A72BD0A-C2C6-4062-9486-3B2B65210862}">
      <dgm:prSet/>
      <dgm:spPr/>
      <dgm:t>
        <a:bodyPr/>
        <a:lstStyle/>
        <a:p>
          <a:endParaRPr lang="es-CL"/>
        </a:p>
      </dgm:t>
    </dgm:pt>
    <dgm:pt modelId="{A38F709F-9193-4B0D-AF07-6CE4882B32C6}" type="sibTrans" cxnId="{6A72BD0A-C2C6-4062-9486-3B2B65210862}">
      <dgm:prSet/>
      <dgm:spPr/>
      <dgm:t>
        <a:bodyPr/>
        <a:lstStyle/>
        <a:p>
          <a:endParaRPr lang="es-CL"/>
        </a:p>
      </dgm:t>
    </dgm:pt>
    <dgm:pt modelId="{8497F675-8E89-4912-9078-900DB115BA25}">
      <dgm:prSet/>
      <dgm:spPr/>
      <dgm:t>
        <a:bodyPr/>
        <a:lstStyle/>
        <a:p>
          <a:r>
            <a:rPr lang="es-CL"/>
            <a:t>Sí, en los siguientes casos:</a:t>
          </a:r>
          <a:endParaRPr lang="es-ES"/>
        </a:p>
      </dgm:t>
    </dgm:pt>
    <dgm:pt modelId="{97AF0D9E-A1E4-45AF-A90A-D318704682CD}" type="parTrans" cxnId="{4A8951CC-DAAB-483D-A372-439D67C8DA79}">
      <dgm:prSet/>
      <dgm:spPr/>
      <dgm:t>
        <a:bodyPr/>
        <a:lstStyle/>
        <a:p>
          <a:endParaRPr lang="es-ES"/>
        </a:p>
      </dgm:t>
    </dgm:pt>
    <dgm:pt modelId="{67ED2695-7FF0-4E54-A27D-309B71DEFAD6}" type="sibTrans" cxnId="{4A8951CC-DAAB-483D-A372-439D67C8DA79}">
      <dgm:prSet/>
      <dgm:spPr/>
      <dgm:t>
        <a:bodyPr/>
        <a:lstStyle/>
        <a:p>
          <a:endParaRPr lang="es-ES"/>
        </a:p>
      </dgm:t>
    </dgm:pt>
    <dgm:pt modelId="{F65E1C6C-58A9-46E0-822B-524E87456A9F}">
      <dgm:prSet/>
      <dgm:spPr/>
      <dgm:t>
        <a:bodyPr/>
        <a:lstStyle/>
        <a:p>
          <a:endParaRPr lang="es-CL" dirty="0"/>
        </a:p>
      </dgm:t>
    </dgm:pt>
    <dgm:pt modelId="{ECB2D78D-ED8E-4285-AA4F-332A174D641F}" type="parTrans" cxnId="{ADBB6393-0B81-4D8F-A388-CB97EDF88C09}">
      <dgm:prSet/>
      <dgm:spPr/>
      <dgm:t>
        <a:bodyPr/>
        <a:lstStyle/>
        <a:p>
          <a:endParaRPr lang="es-ES"/>
        </a:p>
      </dgm:t>
    </dgm:pt>
    <dgm:pt modelId="{CAA3E4D7-5A5D-4BDC-986D-F17C6E269446}" type="sibTrans" cxnId="{ADBB6393-0B81-4D8F-A388-CB97EDF88C09}">
      <dgm:prSet/>
      <dgm:spPr/>
      <dgm:t>
        <a:bodyPr/>
        <a:lstStyle/>
        <a:p>
          <a:endParaRPr lang="es-ES"/>
        </a:p>
      </dgm:t>
    </dgm:pt>
    <dgm:pt modelId="{DE0F8F33-65E0-4D47-B5F9-D20DF5E91BDA}">
      <dgm:prSet/>
      <dgm:spPr/>
      <dgm:t>
        <a:bodyPr/>
        <a:lstStyle/>
        <a:p>
          <a:r>
            <a:rPr lang="es-CL"/>
            <a:t>Descanso prenatal suplementario: en caso de enfermedad durante el embarazo.</a:t>
          </a:r>
          <a:endParaRPr lang="es-CL" dirty="0"/>
        </a:p>
      </dgm:t>
    </dgm:pt>
    <dgm:pt modelId="{E2E50709-D93A-41B6-BB66-84BDD83BDF12}" type="parTrans" cxnId="{C765A3B2-7142-4317-ABF7-1F243E4C1BBB}">
      <dgm:prSet/>
      <dgm:spPr/>
      <dgm:t>
        <a:bodyPr/>
        <a:lstStyle/>
        <a:p>
          <a:endParaRPr lang="es-ES"/>
        </a:p>
      </dgm:t>
    </dgm:pt>
    <dgm:pt modelId="{BCB74460-5A2B-40C1-8E64-6D31A456E777}" type="sibTrans" cxnId="{C765A3B2-7142-4317-ABF7-1F243E4C1BBB}">
      <dgm:prSet/>
      <dgm:spPr/>
      <dgm:t>
        <a:bodyPr/>
        <a:lstStyle/>
        <a:p>
          <a:endParaRPr lang="es-ES"/>
        </a:p>
      </dgm:t>
    </dgm:pt>
    <dgm:pt modelId="{D42EF850-BB79-4DA3-AFE7-C081A650528A}">
      <dgm:prSet/>
      <dgm:spPr/>
      <dgm:t>
        <a:bodyPr/>
        <a:lstStyle/>
        <a:p>
          <a:r>
            <a:rPr lang="es-CL"/>
            <a:t>Descanso prenatal prorrogado (parto tardío): en caso de que el parto se produjera después del descanso prenatal (6 semanas). Este descanso se extenderá hasta el nacimiento del niño/a y a partir de esa fecha se contará el descanso postnatal</a:t>
          </a:r>
          <a:endParaRPr lang="es-CL" dirty="0"/>
        </a:p>
      </dgm:t>
    </dgm:pt>
    <dgm:pt modelId="{2C2E07CC-6ABA-4CF0-926F-899461E5D56E}" type="parTrans" cxnId="{7CCE533F-870C-4CD9-B666-27956A65ADD8}">
      <dgm:prSet/>
      <dgm:spPr/>
      <dgm:t>
        <a:bodyPr/>
        <a:lstStyle/>
        <a:p>
          <a:endParaRPr lang="es-ES"/>
        </a:p>
      </dgm:t>
    </dgm:pt>
    <dgm:pt modelId="{4304F530-D4F4-43EA-BDF5-2D55BD4CB086}" type="sibTrans" cxnId="{7CCE533F-870C-4CD9-B666-27956A65ADD8}">
      <dgm:prSet/>
      <dgm:spPr/>
      <dgm:t>
        <a:bodyPr/>
        <a:lstStyle/>
        <a:p>
          <a:endParaRPr lang="es-ES"/>
        </a:p>
      </dgm:t>
    </dgm:pt>
    <dgm:pt modelId="{E2C9B332-B2AA-47D8-8B15-8FBD4B3D1688}">
      <dgm:prSet/>
      <dgm:spPr/>
      <dgm:t>
        <a:bodyPr/>
        <a:lstStyle/>
        <a:p>
          <a:r>
            <a:rPr lang="es-CL"/>
            <a:t>Descanso postnatal suplementario: en caso de enfermedad como consecuencia del parto.</a:t>
          </a:r>
          <a:endParaRPr lang="es-CL" dirty="0"/>
        </a:p>
      </dgm:t>
    </dgm:pt>
    <dgm:pt modelId="{EF12473C-F737-4D8A-8296-3F83F0B1B152}" type="parTrans" cxnId="{F8E4B027-BFB2-4C4B-9090-899213131EB9}">
      <dgm:prSet/>
      <dgm:spPr/>
      <dgm:t>
        <a:bodyPr/>
        <a:lstStyle/>
        <a:p>
          <a:endParaRPr lang="es-ES"/>
        </a:p>
      </dgm:t>
    </dgm:pt>
    <dgm:pt modelId="{BFA30BA4-218B-4D5E-8922-47C79B922349}" type="sibTrans" cxnId="{F8E4B027-BFB2-4C4B-9090-899213131EB9}">
      <dgm:prSet/>
      <dgm:spPr/>
      <dgm:t>
        <a:bodyPr/>
        <a:lstStyle/>
        <a:p>
          <a:endParaRPr lang="es-ES"/>
        </a:p>
      </dgm:t>
    </dgm:pt>
    <dgm:pt modelId="{460DB61F-03A9-4728-9476-270EB702F24E}">
      <dgm:prSet/>
      <dgm:spPr/>
      <dgm:t>
        <a:bodyPr/>
        <a:lstStyle/>
        <a:p>
          <a:r>
            <a:rPr lang="es-CL"/>
            <a:t>Si el niño o niña nace antes de la semana 33 de gestación, o si nace pesando menos de 1.500 gramos, el descanso postnatal será de 18 semanas.</a:t>
          </a:r>
          <a:endParaRPr lang="es-CL" dirty="0"/>
        </a:p>
      </dgm:t>
    </dgm:pt>
    <dgm:pt modelId="{DF26F4F2-B4ED-4158-B7AC-C20CF481F8FE}" type="parTrans" cxnId="{A97C48A7-A845-4421-9FBD-1C004BFF50D8}">
      <dgm:prSet/>
      <dgm:spPr/>
      <dgm:t>
        <a:bodyPr/>
        <a:lstStyle/>
        <a:p>
          <a:endParaRPr lang="es-ES"/>
        </a:p>
      </dgm:t>
    </dgm:pt>
    <dgm:pt modelId="{3FB02645-34E2-4162-8A6D-1249E96C67A4}" type="sibTrans" cxnId="{A97C48A7-A845-4421-9FBD-1C004BFF50D8}">
      <dgm:prSet/>
      <dgm:spPr/>
      <dgm:t>
        <a:bodyPr/>
        <a:lstStyle/>
        <a:p>
          <a:endParaRPr lang="es-ES"/>
        </a:p>
      </dgm:t>
    </dgm:pt>
    <dgm:pt modelId="{6EE827DD-DEB2-4879-B992-3D3D2F9A9A15}">
      <dgm:prSet/>
      <dgm:spPr/>
      <dgm:t>
        <a:bodyPr/>
        <a:lstStyle/>
        <a:p>
          <a:r>
            <a:rPr lang="es-CL"/>
            <a:t>En caso de partos múltiples, el descanso se extiende siete días por cada niño a partir del segundo.</a:t>
          </a:r>
          <a:endParaRPr lang="es-CL" dirty="0"/>
        </a:p>
      </dgm:t>
    </dgm:pt>
    <dgm:pt modelId="{02D7C982-EA01-45A8-8351-952734350F36}" type="parTrans" cxnId="{370B9E40-ED51-416D-8BD7-9F3AF1CD296D}">
      <dgm:prSet/>
      <dgm:spPr/>
      <dgm:t>
        <a:bodyPr/>
        <a:lstStyle/>
        <a:p>
          <a:endParaRPr lang="es-ES"/>
        </a:p>
      </dgm:t>
    </dgm:pt>
    <dgm:pt modelId="{44924A59-6DB4-4D06-918B-98FF58A4B68D}" type="sibTrans" cxnId="{370B9E40-ED51-416D-8BD7-9F3AF1CD296D}">
      <dgm:prSet/>
      <dgm:spPr/>
      <dgm:t>
        <a:bodyPr/>
        <a:lstStyle/>
        <a:p>
          <a:endParaRPr lang="es-ES"/>
        </a:p>
      </dgm:t>
    </dgm:pt>
    <dgm:pt modelId="{B2B78C6D-E095-40F0-9FC3-EB344C40B7C4}">
      <dgm:prSet/>
      <dgm:spPr/>
      <dgm:t>
        <a:bodyPr/>
        <a:lstStyle/>
        <a:p>
          <a:r>
            <a:rPr lang="es-CL"/>
            <a:t>Si ocurren estas dos circunstancias simultáneamente, el descanso será el de mayor duración.</a:t>
          </a:r>
          <a:endParaRPr lang="es-CL" dirty="0"/>
        </a:p>
      </dgm:t>
    </dgm:pt>
    <dgm:pt modelId="{CA40510B-FFF0-4C6E-93E0-FEB8474FECAD}" type="parTrans" cxnId="{7A122AD3-4D00-4229-975C-8367FB912921}">
      <dgm:prSet/>
      <dgm:spPr/>
      <dgm:t>
        <a:bodyPr/>
        <a:lstStyle/>
        <a:p>
          <a:endParaRPr lang="es-ES"/>
        </a:p>
      </dgm:t>
    </dgm:pt>
    <dgm:pt modelId="{2A500399-D5FA-447D-9A48-AE64D1426795}" type="sibTrans" cxnId="{7A122AD3-4D00-4229-975C-8367FB912921}">
      <dgm:prSet/>
      <dgm:spPr/>
      <dgm:t>
        <a:bodyPr/>
        <a:lstStyle/>
        <a:p>
          <a:endParaRPr lang="es-ES"/>
        </a:p>
      </dgm:t>
    </dgm:pt>
    <dgm:pt modelId="{9C9BC810-BF3C-4C4E-9E25-1BEC926C8C59}">
      <dgm:prSet/>
      <dgm:spPr/>
      <dgm:t>
        <a:bodyPr/>
        <a:lstStyle/>
        <a:p>
          <a:r>
            <a:rPr lang="es-CL"/>
            <a:t>Todos estos casos deberán ser acreditados por certificados del médico tratante.</a:t>
          </a:r>
          <a:endParaRPr lang="es-CL" dirty="0"/>
        </a:p>
      </dgm:t>
    </dgm:pt>
    <dgm:pt modelId="{02FBC203-C23C-4A9E-817D-9163A65B3E82}" type="parTrans" cxnId="{59C53326-83B0-45F4-98E0-9C6AEE96D59A}">
      <dgm:prSet/>
      <dgm:spPr/>
      <dgm:t>
        <a:bodyPr/>
        <a:lstStyle/>
        <a:p>
          <a:endParaRPr lang="es-ES"/>
        </a:p>
      </dgm:t>
    </dgm:pt>
    <dgm:pt modelId="{B55DF098-2E2F-4FCC-8B1B-80CA740AB031}" type="sibTrans" cxnId="{59C53326-83B0-45F4-98E0-9C6AEE96D59A}">
      <dgm:prSet/>
      <dgm:spPr/>
      <dgm:t>
        <a:bodyPr/>
        <a:lstStyle/>
        <a:p>
          <a:endParaRPr lang="es-ES"/>
        </a:p>
      </dgm:t>
    </dgm:pt>
    <dgm:pt modelId="{AFD6BB3A-44B9-495F-846C-CB94E26F766B}" type="pres">
      <dgm:prSet presAssocID="{3C87458F-D1F7-4971-8D80-5FAB40E2AA4F}" presName="linear" presStyleCnt="0">
        <dgm:presLayoutVars>
          <dgm:dir/>
          <dgm:animLvl val="lvl"/>
          <dgm:resizeHandles val="exact"/>
        </dgm:presLayoutVars>
      </dgm:prSet>
      <dgm:spPr/>
    </dgm:pt>
    <dgm:pt modelId="{E7644F41-CF94-4C31-93B6-83790849BFDE}" type="pres">
      <dgm:prSet presAssocID="{C1D07CB3-CF9C-4A6F-890E-0229722E8969}" presName="parentLin" presStyleCnt="0"/>
      <dgm:spPr/>
    </dgm:pt>
    <dgm:pt modelId="{C1308112-613D-4AE6-8C72-19AA3F0ACCFC}" type="pres">
      <dgm:prSet presAssocID="{C1D07CB3-CF9C-4A6F-890E-0229722E8969}" presName="parentLeftMargin" presStyleLbl="node1" presStyleIdx="0" presStyleCnt="2"/>
      <dgm:spPr/>
    </dgm:pt>
    <dgm:pt modelId="{1F810B96-AFD0-40BB-A555-C6C0B3C789FD}" type="pres">
      <dgm:prSet presAssocID="{C1D07CB3-CF9C-4A6F-890E-0229722E8969}" presName="parentText" presStyleLbl="node1" presStyleIdx="0" presStyleCnt="2" custScaleX="142857">
        <dgm:presLayoutVars>
          <dgm:chMax val="0"/>
          <dgm:bulletEnabled val="1"/>
        </dgm:presLayoutVars>
      </dgm:prSet>
      <dgm:spPr/>
    </dgm:pt>
    <dgm:pt modelId="{7932E23D-38D2-4E5D-B360-B02729DE026D}" type="pres">
      <dgm:prSet presAssocID="{C1D07CB3-CF9C-4A6F-890E-0229722E8969}" presName="negativeSpace" presStyleCnt="0"/>
      <dgm:spPr/>
    </dgm:pt>
    <dgm:pt modelId="{C81AFC1E-659E-42B1-B5F2-0D09AF49225E}" type="pres">
      <dgm:prSet presAssocID="{C1D07CB3-CF9C-4A6F-890E-0229722E8969}" presName="childText" presStyleLbl="conFgAcc1" presStyleIdx="0" presStyleCnt="2">
        <dgm:presLayoutVars>
          <dgm:bulletEnabled val="1"/>
        </dgm:presLayoutVars>
      </dgm:prSet>
      <dgm:spPr/>
    </dgm:pt>
    <dgm:pt modelId="{0A048152-87F9-492D-8C3B-5ED549FC4127}" type="pres">
      <dgm:prSet presAssocID="{59DFC573-7D05-4868-932A-E4C353F559D1}" presName="spaceBetweenRectangles" presStyleCnt="0"/>
      <dgm:spPr/>
    </dgm:pt>
    <dgm:pt modelId="{46CB93A7-A0BE-4309-8871-2633722DB7F7}" type="pres">
      <dgm:prSet presAssocID="{911BFE27-C9EF-4A13-A8AD-D8E5C85F2ACC}" presName="parentLin" presStyleCnt="0"/>
      <dgm:spPr/>
    </dgm:pt>
    <dgm:pt modelId="{654CA25D-E8EB-4E17-8846-431E1A480994}" type="pres">
      <dgm:prSet presAssocID="{911BFE27-C9EF-4A13-A8AD-D8E5C85F2ACC}" presName="parentLeftMargin" presStyleLbl="node1" presStyleIdx="0" presStyleCnt="2"/>
      <dgm:spPr/>
    </dgm:pt>
    <dgm:pt modelId="{1AA5DD83-38FA-4EAF-8B08-0DA34538F1B9}" type="pres">
      <dgm:prSet presAssocID="{911BFE27-C9EF-4A13-A8AD-D8E5C85F2ACC}" presName="parentText" presStyleLbl="node1" presStyleIdx="1" presStyleCnt="2" custScaleX="142857">
        <dgm:presLayoutVars>
          <dgm:chMax val="0"/>
          <dgm:bulletEnabled val="1"/>
        </dgm:presLayoutVars>
      </dgm:prSet>
      <dgm:spPr/>
    </dgm:pt>
    <dgm:pt modelId="{65EA6361-A3BC-4E1E-BA18-1197A2A4CB7C}" type="pres">
      <dgm:prSet presAssocID="{911BFE27-C9EF-4A13-A8AD-D8E5C85F2ACC}" presName="negativeSpace" presStyleCnt="0"/>
      <dgm:spPr/>
    </dgm:pt>
    <dgm:pt modelId="{EA67F3BA-E8C3-42AE-B944-6D24246A5325}" type="pres">
      <dgm:prSet presAssocID="{911BFE27-C9EF-4A13-A8AD-D8E5C85F2ACC}" presName="childText" presStyleLbl="conFgAcc1" presStyleIdx="1" presStyleCnt="2" custLinFactNeighborX="571">
        <dgm:presLayoutVars>
          <dgm:bulletEnabled val="1"/>
        </dgm:presLayoutVars>
      </dgm:prSet>
      <dgm:spPr/>
    </dgm:pt>
  </dgm:ptLst>
  <dgm:cxnLst>
    <dgm:cxn modelId="{6A72BD0A-C2C6-4062-9486-3B2B65210862}" srcId="{3C87458F-D1F7-4971-8D80-5FAB40E2AA4F}" destId="{911BFE27-C9EF-4A13-A8AD-D8E5C85F2ACC}" srcOrd="1" destOrd="0" parTransId="{F0385590-9925-4471-B954-229E663761D5}" sibTransId="{A38F709F-9193-4B0D-AF07-6CE4882B32C6}"/>
    <dgm:cxn modelId="{59C53326-83B0-45F4-98E0-9C6AEE96D59A}" srcId="{F65E1C6C-58A9-46E0-822B-524E87456A9F}" destId="{9C9BC810-BF3C-4C4E-9E25-1BEC926C8C59}" srcOrd="6" destOrd="0" parTransId="{02FBC203-C23C-4A9E-817D-9163A65B3E82}" sibTransId="{B55DF098-2E2F-4FCC-8B1B-80CA740AB031}"/>
    <dgm:cxn modelId="{F8E4B027-BFB2-4C4B-9090-899213131EB9}" srcId="{F65E1C6C-58A9-46E0-822B-524E87456A9F}" destId="{E2C9B332-B2AA-47D8-8B15-8FBD4B3D1688}" srcOrd="2" destOrd="0" parTransId="{EF12473C-F737-4D8A-8296-3F83F0B1B152}" sibTransId="{BFA30BA4-218B-4D5E-8922-47C79B922349}"/>
    <dgm:cxn modelId="{085DF12B-BFEC-4CAC-AB17-DE877B910C58}" type="presOf" srcId="{E2C9B332-B2AA-47D8-8B15-8FBD4B3D1688}" destId="{EA67F3BA-E8C3-42AE-B944-6D24246A5325}" srcOrd="0" destOrd="4" presId="urn:microsoft.com/office/officeart/2005/8/layout/list1"/>
    <dgm:cxn modelId="{3775BC31-A9D7-4764-AEB7-350AD680F6BD}" type="presOf" srcId="{9C9BC810-BF3C-4C4E-9E25-1BEC926C8C59}" destId="{EA67F3BA-E8C3-42AE-B944-6D24246A5325}" srcOrd="0" destOrd="8" presId="urn:microsoft.com/office/officeart/2005/8/layout/list1"/>
    <dgm:cxn modelId="{7CCE533F-870C-4CD9-B666-27956A65ADD8}" srcId="{F65E1C6C-58A9-46E0-822B-524E87456A9F}" destId="{D42EF850-BB79-4DA3-AFE7-C081A650528A}" srcOrd="1" destOrd="0" parTransId="{2C2E07CC-6ABA-4CF0-926F-899461E5D56E}" sibTransId="{4304F530-D4F4-43EA-BDF5-2D55BD4CB086}"/>
    <dgm:cxn modelId="{370B9E40-ED51-416D-8BD7-9F3AF1CD296D}" srcId="{F65E1C6C-58A9-46E0-822B-524E87456A9F}" destId="{6EE827DD-DEB2-4879-B992-3D3D2F9A9A15}" srcOrd="4" destOrd="0" parTransId="{02D7C982-EA01-45A8-8351-952734350F36}" sibTransId="{44924A59-6DB4-4D06-918B-98FF58A4B68D}"/>
    <dgm:cxn modelId="{2892FC43-DC57-45F9-A8AC-8F0F39A5E24A}" srcId="{C1D07CB3-CF9C-4A6F-890E-0229722E8969}" destId="{3DF48754-4B1C-46D1-8366-0AFF2F488805}" srcOrd="1" destOrd="0" parTransId="{8C6DD83E-CCD6-4875-BBCE-AB8E0CD11DB1}" sibTransId="{60B53BCC-E02F-4771-9B1D-7F1E2C41E09A}"/>
    <dgm:cxn modelId="{268BFC46-93E9-4308-BCF9-59570EC622C4}" type="presOf" srcId="{6EE827DD-DEB2-4879-B992-3D3D2F9A9A15}" destId="{EA67F3BA-E8C3-42AE-B944-6D24246A5325}" srcOrd="0" destOrd="6" presId="urn:microsoft.com/office/officeart/2005/8/layout/list1"/>
    <dgm:cxn modelId="{A86AB848-1023-4280-BAF0-0C6A89B3FD51}" type="presOf" srcId="{16B5A3BA-34A4-45E8-88CA-95A3AA20DFB2}" destId="{C81AFC1E-659E-42B1-B5F2-0D09AF49225E}" srcOrd="0" destOrd="2" presId="urn:microsoft.com/office/officeart/2005/8/layout/list1"/>
    <dgm:cxn modelId="{1C673B70-4BBE-4F1F-828B-A9991A712B6C}" type="presOf" srcId="{C1D07CB3-CF9C-4A6F-890E-0229722E8969}" destId="{C1308112-613D-4AE6-8C72-19AA3F0ACCFC}" srcOrd="0" destOrd="0" presId="urn:microsoft.com/office/officeart/2005/8/layout/list1"/>
    <dgm:cxn modelId="{EFC19E70-A7CA-4E29-AE66-A6CB2FFFB060}" type="presOf" srcId="{B2B78C6D-E095-40F0-9FC3-EB344C40B7C4}" destId="{EA67F3BA-E8C3-42AE-B944-6D24246A5325}" srcOrd="0" destOrd="7" presId="urn:microsoft.com/office/officeart/2005/8/layout/list1"/>
    <dgm:cxn modelId="{DC75CC51-E686-4CEC-8497-CAF9D97CE721}" type="presOf" srcId="{8497F675-8E89-4912-9078-900DB115BA25}" destId="{EA67F3BA-E8C3-42AE-B944-6D24246A5325}" srcOrd="0" destOrd="0" presId="urn:microsoft.com/office/officeart/2005/8/layout/list1"/>
    <dgm:cxn modelId="{18E6BB82-A1B9-49E1-A3F9-2D6611663369}" srcId="{C1D07CB3-CF9C-4A6F-890E-0229722E8969}" destId="{16B5A3BA-34A4-45E8-88CA-95A3AA20DFB2}" srcOrd="2" destOrd="0" parTransId="{45195810-B376-4825-B83D-282165FAA2A3}" sibTransId="{E2F597B3-0309-406E-A02C-25B1B1BE823B}"/>
    <dgm:cxn modelId="{ADBB6393-0B81-4D8F-A388-CB97EDF88C09}" srcId="{911BFE27-C9EF-4A13-A8AD-D8E5C85F2ACC}" destId="{F65E1C6C-58A9-46E0-822B-524E87456A9F}" srcOrd="1" destOrd="0" parTransId="{ECB2D78D-ED8E-4285-AA4F-332A174D641F}" sibTransId="{CAA3E4D7-5A5D-4BDC-986D-F17C6E269446}"/>
    <dgm:cxn modelId="{D23C029C-B57C-4374-A836-8ACC7F959C1E}" type="presOf" srcId="{F65E1C6C-58A9-46E0-822B-524E87456A9F}" destId="{EA67F3BA-E8C3-42AE-B944-6D24246A5325}" srcOrd="0" destOrd="1" presId="urn:microsoft.com/office/officeart/2005/8/layout/list1"/>
    <dgm:cxn modelId="{A97C48A7-A845-4421-9FBD-1C004BFF50D8}" srcId="{F65E1C6C-58A9-46E0-822B-524E87456A9F}" destId="{460DB61F-03A9-4728-9476-270EB702F24E}" srcOrd="3" destOrd="0" parTransId="{DF26F4F2-B4ED-4158-B7AC-C20CF481F8FE}" sibTransId="{3FB02645-34E2-4162-8A6D-1249E96C67A4}"/>
    <dgm:cxn modelId="{F79C1CAE-A8DB-45F7-B3D1-F5CA3B618A58}" type="presOf" srcId="{6FCE4A94-2A0F-4C30-B624-6544BC95DADC}" destId="{C81AFC1E-659E-42B1-B5F2-0D09AF49225E}" srcOrd="0" destOrd="0" presId="urn:microsoft.com/office/officeart/2005/8/layout/list1"/>
    <dgm:cxn modelId="{FDC254AF-6148-4878-A1A6-F4688A7ABF99}" type="presOf" srcId="{D42EF850-BB79-4DA3-AFE7-C081A650528A}" destId="{EA67F3BA-E8C3-42AE-B944-6D24246A5325}" srcOrd="0" destOrd="3" presId="urn:microsoft.com/office/officeart/2005/8/layout/list1"/>
    <dgm:cxn modelId="{C765A3B2-7142-4317-ABF7-1F243E4C1BBB}" srcId="{F65E1C6C-58A9-46E0-822B-524E87456A9F}" destId="{DE0F8F33-65E0-4D47-B5F9-D20DF5E91BDA}" srcOrd="0" destOrd="0" parTransId="{E2E50709-D93A-41B6-BB66-84BDD83BDF12}" sibTransId="{BCB74460-5A2B-40C1-8E64-6D31A456E777}"/>
    <dgm:cxn modelId="{B8D26DB5-7872-4160-9695-2C5D9AFCFD93}" type="presOf" srcId="{460DB61F-03A9-4728-9476-270EB702F24E}" destId="{EA67F3BA-E8C3-42AE-B944-6D24246A5325}" srcOrd="0" destOrd="5" presId="urn:microsoft.com/office/officeart/2005/8/layout/list1"/>
    <dgm:cxn modelId="{8FE6C4BD-7A54-444E-B5A0-552DFF72FB59}" srcId="{C1D07CB3-CF9C-4A6F-890E-0229722E8969}" destId="{6FCE4A94-2A0F-4C30-B624-6544BC95DADC}" srcOrd="0" destOrd="0" parTransId="{08B45E1A-AFF6-4B13-8624-706FB6ACA366}" sibTransId="{A332D3A2-58D7-4864-B942-3515B61E5B54}"/>
    <dgm:cxn modelId="{6C23E1C2-F53B-4DF2-9B83-5C3321B6AD54}" type="presOf" srcId="{911BFE27-C9EF-4A13-A8AD-D8E5C85F2ACC}" destId="{654CA25D-E8EB-4E17-8846-431E1A480994}" srcOrd="0" destOrd="0" presId="urn:microsoft.com/office/officeart/2005/8/layout/list1"/>
    <dgm:cxn modelId="{4A8951CC-DAAB-483D-A372-439D67C8DA79}" srcId="{911BFE27-C9EF-4A13-A8AD-D8E5C85F2ACC}" destId="{8497F675-8E89-4912-9078-900DB115BA25}" srcOrd="0" destOrd="0" parTransId="{97AF0D9E-A1E4-45AF-A90A-D318704682CD}" sibTransId="{67ED2695-7FF0-4E54-A27D-309B71DEFAD6}"/>
    <dgm:cxn modelId="{7B0DBCD0-23B3-4B6A-864B-49262AE51FE6}" type="presOf" srcId="{C1D07CB3-CF9C-4A6F-890E-0229722E8969}" destId="{1F810B96-AFD0-40BB-A555-C6C0B3C789FD}" srcOrd="1" destOrd="0" presId="urn:microsoft.com/office/officeart/2005/8/layout/list1"/>
    <dgm:cxn modelId="{7A122AD3-4D00-4229-975C-8367FB912921}" srcId="{F65E1C6C-58A9-46E0-822B-524E87456A9F}" destId="{B2B78C6D-E095-40F0-9FC3-EB344C40B7C4}" srcOrd="5" destOrd="0" parTransId="{CA40510B-FFF0-4C6E-93E0-FEB8474FECAD}" sibTransId="{2A500399-D5FA-447D-9A48-AE64D1426795}"/>
    <dgm:cxn modelId="{B106FDD7-1BAD-4880-BDED-6BDE463C6892}" type="presOf" srcId="{3DF48754-4B1C-46D1-8366-0AFF2F488805}" destId="{C81AFC1E-659E-42B1-B5F2-0D09AF49225E}" srcOrd="0" destOrd="1" presId="urn:microsoft.com/office/officeart/2005/8/layout/list1"/>
    <dgm:cxn modelId="{FBF0C3D8-426D-47B7-93C0-0FDBCBC92F84}" type="presOf" srcId="{911BFE27-C9EF-4A13-A8AD-D8E5C85F2ACC}" destId="{1AA5DD83-38FA-4EAF-8B08-0DA34538F1B9}" srcOrd="1" destOrd="0" presId="urn:microsoft.com/office/officeart/2005/8/layout/list1"/>
    <dgm:cxn modelId="{C81DF1DB-FB94-4124-96CD-7391ECDF988F}" srcId="{3C87458F-D1F7-4971-8D80-5FAB40E2AA4F}" destId="{C1D07CB3-CF9C-4A6F-890E-0229722E8969}" srcOrd="0" destOrd="0" parTransId="{F8285113-DD33-4192-8962-5B90BF945BD2}" sibTransId="{59DFC573-7D05-4868-932A-E4C353F559D1}"/>
    <dgm:cxn modelId="{14B7CDE2-800C-44F9-8199-A1727A6FFEC1}" type="presOf" srcId="{3C87458F-D1F7-4971-8D80-5FAB40E2AA4F}" destId="{AFD6BB3A-44B9-495F-846C-CB94E26F766B}" srcOrd="0" destOrd="0" presId="urn:microsoft.com/office/officeart/2005/8/layout/list1"/>
    <dgm:cxn modelId="{8CCD28F5-1B37-4231-9865-D42BE0D33B73}" type="presOf" srcId="{DE0F8F33-65E0-4D47-B5F9-D20DF5E91BDA}" destId="{EA67F3BA-E8C3-42AE-B944-6D24246A5325}" srcOrd="0" destOrd="2" presId="urn:microsoft.com/office/officeart/2005/8/layout/list1"/>
    <dgm:cxn modelId="{EAE64D22-4DAE-434A-BC1E-86490ED4957D}" type="presParOf" srcId="{AFD6BB3A-44B9-495F-846C-CB94E26F766B}" destId="{E7644F41-CF94-4C31-93B6-83790849BFDE}" srcOrd="0" destOrd="0" presId="urn:microsoft.com/office/officeart/2005/8/layout/list1"/>
    <dgm:cxn modelId="{47521158-7476-41AC-8E5E-2CB8819186C4}" type="presParOf" srcId="{E7644F41-CF94-4C31-93B6-83790849BFDE}" destId="{C1308112-613D-4AE6-8C72-19AA3F0ACCFC}" srcOrd="0" destOrd="0" presId="urn:microsoft.com/office/officeart/2005/8/layout/list1"/>
    <dgm:cxn modelId="{1E5B6FDB-AEA2-4BEB-8C6E-46CB5B30A46B}" type="presParOf" srcId="{E7644F41-CF94-4C31-93B6-83790849BFDE}" destId="{1F810B96-AFD0-40BB-A555-C6C0B3C789FD}" srcOrd="1" destOrd="0" presId="urn:microsoft.com/office/officeart/2005/8/layout/list1"/>
    <dgm:cxn modelId="{33385775-D931-408D-A8EB-4464B41E6793}" type="presParOf" srcId="{AFD6BB3A-44B9-495F-846C-CB94E26F766B}" destId="{7932E23D-38D2-4E5D-B360-B02729DE026D}" srcOrd="1" destOrd="0" presId="urn:microsoft.com/office/officeart/2005/8/layout/list1"/>
    <dgm:cxn modelId="{E9718D36-4B86-4780-8ED9-F1D830B43019}" type="presParOf" srcId="{AFD6BB3A-44B9-495F-846C-CB94E26F766B}" destId="{C81AFC1E-659E-42B1-B5F2-0D09AF49225E}" srcOrd="2" destOrd="0" presId="urn:microsoft.com/office/officeart/2005/8/layout/list1"/>
    <dgm:cxn modelId="{2ABB4011-9A0B-48C0-9F34-0FB3E869C41C}" type="presParOf" srcId="{AFD6BB3A-44B9-495F-846C-CB94E26F766B}" destId="{0A048152-87F9-492D-8C3B-5ED549FC4127}" srcOrd="3" destOrd="0" presId="urn:microsoft.com/office/officeart/2005/8/layout/list1"/>
    <dgm:cxn modelId="{6370AC2B-A631-4E26-A3B6-B893D569FC0A}" type="presParOf" srcId="{AFD6BB3A-44B9-495F-846C-CB94E26F766B}" destId="{46CB93A7-A0BE-4309-8871-2633722DB7F7}" srcOrd="4" destOrd="0" presId="urn:microsoft.com/office/officeart/2005/8/layout/list1"/>
    <dgm:cxn modelId="{04478401-D98B-4305-99E1-2BD89B506561}" type="presParOf" srcId="{46CB93A7-A0BE-4309-8871-2633722DB7F7}" destId="{654CA25D-E8EB-4E17-8846-431E1A480994}" srcOrd="0" destOrd="0" presId="urn:microsoft.com/office/officeart/2005/8/layout/list1"/>
    <dgm:cxn modelId="{491E2B9D-7DEA-40ED-A6C6-EAFC953B9804}" type="presParOf" srcId="{46CB93A7-A0BE-4309-8871-2633722DB7F7}" destId="{1AA5DD83-38FA-4EAF-8B08-0DA34538F1B9}" srcOrd="1" destOrd="0" presId="urn:microsoft.com/office/officeart/2005/8/layout/list1"/>
    <dgm:cxn modelId="{3B662E10-47DE-4362-861A-13F06E7307CC}" type="presParOf" srcId="{AFD6BB3A-44B9-495F-846C-CB94E26F766B}" destId="{65EA6361-A3BC-4E1E-BA18-1197A2A4CB7C}" srcOrd="5" destOrd="0" presId="urn:microsoft.com/office/officeart/2005/8/layout/list1"/>
    <dgm:cxn modelId="{FC1B71C7-7171-442F-A6B0-5D57DD058AD6}" type="presParOf" srcId="{AFD6BB3A-44B9-495F-846C-CB94E26F766B}" destId="{EA67F3BA-E8C3-42AE-B944-6D24246A532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3FFF03-FEC5-487B-9245-2C98DCBB6C05}">
      <dsp:nvSpPr>
        <dsp:cNvPr id="0" name=""/>
        <dsp:cNvSpPr/>
      </dsp:nvSpPr>
      <dsp:spPr>
        <a:xfrm>
          <a:off x="0" y="642959"/>
          <a:ext cx="10022838" cy="20175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7884" tIns="874776" rIns="777884" bIns="128016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800" kern="1200" dirty="0"/>
            <a:t>Otorga derechos de descansos, subsidios y fueros a todas las trabajadoras embarazadas, otorga a los padres trabajadores un descanso por nacimiento del hijo, y derechos y subsidios para la trabajadora o trabajador que tenga a su cuidado a un menor, entre otros.</a:t>
          </a:r>
        </a:p>
      </dsp:txBody>
      <dsp:txXfrm>
        <a:off x="0" y="642959"/>
        <a:ext cx="10022838" cy="2017575"/>
      </dsp:txXfrm>
    </dsp:sp>
    <dsp:sp modelId="{53F46E9F-2B1F-40BD-B08C-E6634081A1D0}">
      <dsp:nvSpPr>
        <dsp:cNvPr id="0" name=""/>
        <dsp:cNvSpPr/>
      </dsp:nvSpPr>
      <dsp:spPr>
        <a:xfrm>
          <a:off x="354387" y="76141"/>
          <a:ext cx="7015986" cy="123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188" tIns="0" rIns="265188" bIns="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L" sz="2200" b="1" kern="1200" dirty="0"/>
            <a:t>¿Cómo la ley protege la maternidad?</a:t>
          </a:r>
        </a:p>
      </dsp:txBody>
      <dsp:txXfrm>
        <a:off x="414911" y="136665"/>
        <a:ext cx="6894938" cy="1118792"/>
      </dsp:txXfrm>
    </dsp:sp>
    <dsp:sp modelId="{26584B49-F5FE-4DDF-9245-8FABF58C7947}">
      <dsp:nvSpPr>
        <dsp:cNvPr id="0" name=""/>
        <dsp:cNvSpPr/>
      </dsp:nvSpPr>
      <dsp:spPr>
        <a:xfrm>
          <a:off x="0" y="3507254"/>
          <a:ext cx="10022838" cy="1786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7884" tIns="874776" rIns="777884" bIns="128016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800" kern="1200" dirty="0"/>
            <a:t>Todas las empresas e instituciones públicas y privadas, incluso los centros comerciales y malls. Y en todas las sucursales o faenas que posea el establecimiento, empresa o servicio.</a:t>
          </a:r>
        </a:p>
      </dsp:txBody>
      <dsp:txXfrm>
        <a:off x="0" y="3507254"/>
        <a:ext cx="10022838" cy="1786050"/>
      </dsp:txXfrm>
    </dsp:sp>
    <dsp:sp modelId="{9BE7C1A0-9FF4-4E81-A3B2-2572B701D26B}">
      <dsp:nvSpPr>
        <dsp:cNvPr id="0" name=""/>
        <dsp:cNvSpPr/>
      </dsp:nvSpPr>
      <dsp:spPr>
        <a:xfrm>
          <a:off x="501141" y="2887334"/>
          <a:ext cx="7015986" cy="123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188" tIns="0" rIns="265188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200" b="1" kern="1200" dirty="0"/>
            <a:t>¿Quiénes deben cumplir con la protección a la maternidad?</a:t>
          </a:r>
          <a:endParaRPr lang="es-CL" sz="2200" kern="1200" dirty="0"/>
        </a:p>
      </dsp:txBody>
      <dsp:txXfrm>
        <a:off x="561665" y="2947858"/>
        <a:ext cx="6894938" cy="11187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1AFC1E-659E-42B1-B5F2-0D09AF49225E}">
      <dsp:nvSpPr>
        <dsp:cNvPr id="0" name=""/>
        <dsp:cNvSpPr/>
      </dsp:nvSpPr>
      <dsp:spPr>
        <a:xfrm>
          <a:off x="0" y="440648"/>
          <a:ext cx="10603830" cy="15261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2975" tIns="354076" rIns="822975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700" kern="1200"/>
            <a:t>Prenatal: seis semanas antes del parto.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700" kern="1200"/>
            <a:t>Postnatal: doce semanas después del parto.</a:t>
          </a:r>
          <a:endParaRPr lang="es-C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700" kern="1200" dirty="0"/>
            <a:t>Postnatal parental: doce o dieciocho semanas (dependiendo de si la madre se queda en casa o si regresa a trabajar por media jornada) después del postnatal recién mencionado.</a:t>
          </a:r>
        </a:p>
      </dsp:txBody>
      <dsp:txXfrm>
        <a:off x="0" y="440648"/>
        <a:ext cx="10603830" cy="1526175"/>
      </dsp:txXfrm>
    </dsp:sp>
    <dsp:sp modelId="{1F810B96-AFD0-40BB-A555-C6C0B3C789FD}">
      <dsp:nvSpPr>
        <dsp:cNvPr id="0" name=""/>
        <dsp:cNvSpPr/>
      </dsp:nvSpPr>
      <dsp:spPr>
        <a:xfrm>
          <a:off x="504821" y="189728"/>
          <a:ext cx="1009641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560" tIns="0" rIns="280560" bIns="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L" sz="2000" b="1" kern="1200" dirty="0"/>
            <a:t>Cuales son los descansos que tiene derecho la madre</a:t>
          </a:r>
        </a:p>
      </dsp:txBody>
      <dsp:txXfrm>
        <a:off x="529319" y="214226"/>
        <a:ext cx="10047414" cy="452844"/>
      </dsp:txXfrm>
    </dsp:sp>
    <dsp:sp modelId="{EA67F3BA-E8C3-42AE-B944-6D24246A5325}">
      <dsp:nvSpPr>
        <dsp:cNvPr id="0" name=""/>
        <dsp:cNvSpPr/>
      </dsp:nvSpPr>
      <dsp:spPr>
        <a:xfrm>
          <a:off x="0" y="2309543"/>
          <a:ext cx="10603830" cy="3641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2975" tIns="354076" rIns="822975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700" kern="1200"/>
            <a:t>Sí, en los siguientes casos:</a:t>
          </a:r>
          <a:endParaRPr lang="es-E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L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700" kern="1200"/>
            <a:t>Descanso prenatal suplementario: en caso de enfermedad durante el embarazo.</a:t>
          </a:r>
          <a:endParaRPr lang="es-CL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700" kern="1200"/>
            <a:t>Descanso prenatal prorrogado (parto tardío): en caso de que el parto se produjera después del descanso prenatal (6 semanas). Este descanso se extenderá hasta el nacimiento del niño/a y a partir de esa fecha se contará el descanso postnatal</a:t>
          </a:r>
          <a:endParaRPr lang="es-CL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700" kern="1200"/>
            <a:t>Descanso postnatal suplementario: en caso de enfermedad como consecuencia del parto.</a:t>
          </a:r>
          <a:endParaRPr lang="es-CL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700" kern="1200"/>
            <a:t>Si el niño o niña nace antes de la semana 33 de gestación, o si nace pesando menos de 1.500 gramos, el descanso postnatal será de 18 semanas.</a:t>
          </a:r>
          <a:endParaRPr lang="es-CL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700" kern="1200"/>
            <a:t>En caso de partos múltiples, el descanso se extiende siete días por cada niño a partir del segundo.</a:t>
          </a:r>
          <a:endParaRPr lang="es-CL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700" kern="1200"/>
            <a:t>Si ocurren estas dos circunstancias simultáneamente, el descanso será el de mayor duración.</a:t>
          </a:r>
          <a:endParaRPr lang="es-CL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700" kern="1200"/>
            <a:t>Todos estos casos deberán ser acreditados por certificados del médico tratante.</a:t>
          </a:r>
          <a:endParaRPr lang="es-CL" sz="1700" kern="1200" dirty="0"/>
        </a:p>
      </dsp:txBody>
      <dsp:txXfrm>
        <a:off x="0" y="2309543"/>
        <a:ext cx="10603830" cy="3641400"/>
      </dsp:txXfrm>
    </dsp:sp>
    <dsp:sp modelId="{1AA5DD83-38FA-4EAF-8B08-0DA34538F1B9}">
      <dsp:nvSpPr>
        <dsp:cNvPr id="0" name=""/>
        <dsp:cNvSpPr/>
      </dsp:nvSpPr>
      <dsp:spPr>
        <a:xfrm>
          <a:off x="504821" y="2058623"/>
          <a:ext cx="1009641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560" tIns="0" rIns="28056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700" b="1" kern="1200"/>
            <a:t>¿Se pueden ampliar los permisos de pre y post natal?</a:t>
          </a:r>
          <a:endParaRPr lang="es-CL" sz="1700" kern="1200" dirty="0"/>
        </a:p>
      </dsp:txBody>
      <dsp:txXfrm>
        <a:off x="529319" y="2083121"/>
        <a:ext cx="10047414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5B0030A-E0E0-4425-B2EE-EDB9AACAE76E}" type="datetimeFigureOut">
              <a:rPr lang="es-MX" smtClean="0"/>
              <a:t>07/01/2020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D840BE4-77F1-4899-9789-DC4305D69F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6922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1 Marcador de imagen de diapositiva">
            <a:extLst>
              <a:ext uri="{FF2B5EF4-FFF2-40B4-BE49-F238E27FC236}">
                <a16:creationId xmlns:a16="http://schemas.microsoft.com/office/drawing/2014/main" id="{EA823CC0-BFE5-4653-9413-254DB23CBE6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376488" y="534988"/>
            <a:ext cx="4749800" cy="26717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2 Marcador de notas">
            <a:extLst>
              <a:ext uri="{FF2B5EF4-FFF2-40B4-BE49-F238E27FC236}">
                <a16:creationId xmlns:a16="http://schemas.microsoft.com/office/drawing/2014/main" id="{5498ABCD-311E-406F-A401-0584291229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CL"/>
          </a:p>
        </p:txBody>
      </p:sp>
      <p:sp>
        <p:nvSpPr>
          <p:cNvPr id="75780" name="3 Marcador de número de diapositiva">
            <a:extLst>
              <a:ext uri="{FF2B5EF4-FFF2-40B4-BE49-F238E27FC236}">
                <a16:creationId xmlns:a16="http://schemas.microsoft.com/office/drawing/2014/main" id="{34BAB5C5-B99C-46D2-96D6-A8D16D00EA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62377" indent="-232943" defTabSz="465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3028264" indent="-232943" defTabSz="465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94151" indent="-232943" defTabSz="465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960038" indent="-232943" defTabSz="465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9C761891-2E2A-4B27-8F79-B985716467D1}" type="slidenum">
              <a:rPr lang="en-US" altLang="es-CL" smtClean="0">
                <a:solidFill>
                  <a:srgbClr val="000000"/>
                </a:solidFill>
              </a:rPr>
              <a:pPr/>
              <a:t>8</a:t>
            </a:fld>
            <a:endParaRPr lang="en-US" altLang="es-C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708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0"/>
            <a:ext cx="269185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220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P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69" y="0"/>
            <a:ext cx="2711025" cy="2033269"/>
          </a:xfrm>
          <a:prstGeom prst="rect">
            <a:avLst/>
          </a:prstGeom>
        </p:spPr>
      </p:pic>
      <p:sp>
        <p:nvSpPr>
          <p:cNvPr id="11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4236712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imágenes prediseñadas 9"/>
          <p:cNvSpPr>
            <a:spLocks noGrp="1"/>
          </p:cNvSpPr>
          <p:nvPr>
            <p:ph type="clipArt" sz="quarter" idx="10" hasCustomPrompt="1"/>
          </p:nvPr>
        </p:nvSpPr>
        <p:spPr>
          <a:xfrm>
            <a:off x="0" y="0"/>
            <a:ext cx="3708400" cy="6858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bg1"/>
                </a:solidFill>
                <a:latin typeface="gobCL"/>
                <a:cs typeface="gobCL"/>
              </a:defRPr>
            </a:lvl1pPr>
          </a:lstStyle>
          <a:p>
            <a:r>
              <a:rPr lang="es-ES" dirty="0"/>
              <a:t>Imagen referencial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24989" y="158237"/>
            <a:ext cx="3583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bg1">
                    <a:lumMod val="75000"/>
                  </a:schemeClr>
                </a:solidFill>
              </a:rPr>
              <a:t>Imagen Referencial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4272100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imágenes prediseñadas 9"/>
          <p:cNvSpPr>
            <a:spLocks noGrp="1"/>
          </p:cNvSpPr>
          <p:nvPr>
            <p:ph type="clipArt" sz="quarter" idx="10" hasCustomPrompt="1"/>
          </p:nvPr>
        </p:nvSpPr>
        <p:spPr>
          <a:xfrm>
            <a:off x="0" y="0"/>
            <a:ext cx="3708400" cy="6858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bg1"/>
                </a:solidFill>
                <a:latin typeface="gobCL"/>
                <a:cs typeface="gobCL"/>
              </a:defRPr>
            </a:lvl1pPr>
          </a:lstStyle>
          <a:p>
            <a:r>
              <a:rPr lang="es-ES" dirty="0"/>
              <a:t>Imagen referencial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24989" y="158237"/>
            <a:ext cx="3583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bg1">
                    <a:lumMod val="75000"/>
                  </a:schemeClr>
                </a:solidFill>
              </a:rPr>
              <a:t>Imagen Referencial</a:t>
            </a:r>
          </a:p>
        </p:txBody>
      </p:sp>
      <p:sp>
        <p:nvSpPr>
          <p:cNvPr id="6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1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584987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1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1794802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3333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1486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0"/>
            <a:ext cx="269185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06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69" y="0"/>
            <a:ext cx="2711025" cy="2033269"/>
          </a:xfrm>
          <a:prstGeom prst="rect">
            <a:avLst/>
          </a:prstGeom>
        </p:spPr>
      </p:pic>
      <p:sp>
        <p:nvSpPr>
          <p:cNvPr id="11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992145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imágenes prediseñadas 9"/>
          <p:cNvSpPr>
            <a:spLocks noGrp="1"/>
          </p:cNvSpPr>
          <p:nvPr>
            <p:ph type="clipArt" sz="quarter" idx="10" hasCustomPrompt="1"/>
          </p:nvPr>
        </p:nvSpPr>
        <p:spPr>
          <a:xfrm>
            <a:off x="0" y="0"/>
            <a:ext cx="3708400" cy="6858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bg1"/>
                </a:solidFill>
                <a:latin typeface="gobCL"/>
                <a:cs typeface="gobCL"/>
              </a:defRPr>
            </a:lvl1pPr>
          </a:lstStyle>
          <a:p>
            <a:r>
              <a:rPr lang="es-ES" dirty="0"/>
              <a:t>Imagen referencial</a:t>
            </a:r>
          </a:p>
        </p:txBody>
      </p:sp>
      <p:sp>
        <p:nvSpPr>
          <p:cNvPr id="8" name="Rectangle 7"/>
          <p:cNvSpPr/>
          <p:nvPr/>
        </p:nvSpPr>
        <p:spPr>
          <a:xfrm>
            <a:off x="124989" y="158237"/>
            <a:ext cx="3583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bg1">
                    <a:lumMod val="75000"/>
                  </a:schemeClr>
                </a:solidFill>
              </a:rPr>
              <a:t>Imagen Referencial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3069368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imágenes prediseñadas 9"/>
          <p:cNvSpPr>
            <a:spLocks noGrp="1"/>
          </p:cNvSpPr>
          <p:nvPr>
            <p:ph type="clipArt" sz="quarter" idx="10" hasCustomPrompt="1"/>
          </p:nvPr>
        </p:nvSpPr>
        <p:spPr>
          <a:xfrm>
            <a:off x="0" y="0"/>
            <a:ext cx="3708400" cy="6858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bg1"/>
                </a:solidFill>
                <a:latin typeface="gobCL"/>
                <a:cs typeface="gobCL"/>
              </a:defRPr>
            </a:lvl1pPr>
          </a:lstStyle>
          <a:p>
            <a:r>
              <a:rPr lang="es-ES" dirty="0"/>
              <a:t>Imagen referencial</a:t>
            </a:r>
          </a:p>
        </p:txBody>
      </p:sp>
      <p:sp>
        <p:nvSpPr>
          <p:cNvPr id="8" name="Rectangle 7"/>
          <p:cNvSpPr/>
          <p:nvPr/>
        </p:nvSpPr>
        <p:spPr>
          <a:xfrm>
            <a:off x="124989" y="158237"/>
            <a:ext cx="3583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bg1">
                    <a:lumMod val="75000"/>
                  </a:schemeClr>
                </a:solidFill>
              </a:rPr>
              <a:t>Imagen Referencial</a:t>
            </a:r>
          </a:p>
        </p:txBody>
      </p:sp>
      <p:sp>
        <p:nvSpPr>
          <p:cNvPr id="6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1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2538937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0268" y="2582491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1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4250268" y="3623723"/>
            <a:ext cx="7941733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</p:spTree>
    <p:extLst>
      <p:ext uri="{BB962C8B-B14F-4D97-AF65-F5344CB8AC3E}">
        <p14:creationId xmlns:p14="http://schemas.microsoft.com/office/powerpoint/2010/main" val="383487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Complemento-Logo-Gobierno-160x14px.png">
            <a:extLst>
              <a:ext uri="{FF2B5EF4-FFF2-40B4-BE49-F238E27FC236}">
                <a16:creationId xmlns:a16="http://schemas.microsoft.com/office/drawing/2014/main" id="{7C1F10C4-E558-4604-A582-743EBFF15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67" y="0"/>
            <a:ext cx="2709333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2EAF8E5-E2A1-43C8-B878-D150B5F231F1}"/>
              </a:ext>
            </a:extLst>
          </p:cNvPr>
          <p:cNvSpPr txBox="1"/>
          <p:nvPr userDrawn="1"/>
        </p:nvSpPr>
        <p:spPr>
          <a:xfrm>
            <a:off x="11445054" y="6475413"/>
            <a:ext cx="325730" cy="2077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2767AAF6-A226-4589-8ED8-37988372F6AD}" type="slidenum">
              <a:rPr lang="es-ES" sz="750">
                <a:solidFill>
                  <a:prstClr val="black">
                    <a:lumMod val="65000"/>
                    <a:lumOff val="35000"/>
                  </a:prstClr>
                </a:solidFill>
                <a:latin typeface="Candara"/>
                <a:ea typeface="+mn-ea"/>
                <a:cs typeface="Candara"/>
              </a:rPr>
              <a:pPr algn="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s-ES" sz="750" dirty="0">
              <a:solidFill>
                <a:prstClr val="black">
                  <a:lumMod val="65000"/>
                  <a:lumOff val="35000"/>
                </a:prstClr>
              </a:solidFill>
              <a:latin typeface="Candara"/>
              <a:ea typeface="+mn-ea"/>
              <a:cs typeface="Candara"/>
            </a:endParaRPr>
          </a:p>
        </p:txBody>
      </p:sp>
      <p:sp>
        <p:nvSpPr>
          <p:cNvPr id="6" name="Marcador de texto 2"/>
          <p:cNvSpPr>
            <a:spLocks noGrp="1"/>
          </p:cNvSpPr>
          <p:nvPr>
            <p:ph idx="18"/>
          </p:nvPr>
        </p:nvSpPr>
        <p:spPr>
          <a:xfrm>
            <a:off x="4639737" y="3035300"/>
            <a:ext cx="7010399" cy="3236698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25" baseline="0">
                <a:solidFill>
                  <a:schemeClr val="tx1">
                    <a:lumMod val="75000"/>
                  </a:schemeClr>
                </a:solidFill>
                <a:latin typeface="Verdana"/>
                <a:cs typeface="Verdana"/>
              </a:defRPr>
            </a:lvl1pPr>
            <a:lvl2pPr>
              <a:defRPr sz="1350">
                <a:solidFill>
                  <a:schemeClr val="bg1"/>
                </a:solidFill>
                <a:latin typeface="gobCL"/>
                <a:cs typeface="gobCL"/>
              </a:defRPr>
            </a:lvl2pPr>
            <a:lvl3pPr>
              <a:defRPr sz="1350">
                <a:solidFill>
                  <a:schemeClr val="bg1"/>
                </a:solidFill>
                <a:latin typeface="gobCL"/>
                <a:cs typeface="gobCL"/>
              </a:defRPr>
            </a:lvl3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</p:txBody>
      </p:sp>
      <p:sp>
        <p:nvSpPr>
          <p:cNvPr id="7" name="Marcador de contenido 12"/>
          <p:cNvSpPr>
            <a:spLocks noGrp="1"/>
          </p:cNvSpPr>
          <p:nvPr>
            <p:ph sz="quarter" idx="12"/>
          </p:nvPr>
        </p:nvSpPr>
        <p:spPr>
          <a:xfrm>
            <a:off x="4639733" y="1066801"/>
            <a:ext cx="7010400" cy="990600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="1" i="0" spc="0">
                <a:solidFill>
                  <a:schemeClr val="accent1"/>
                </a:solidFill>
                <a:latin typeface="Verdana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8" name="Marcador de contenido 12"/>
          <p:cNvSpPr>
            <a:spLocks noGrp="1"/>
          </p:cNvSpPr>
          <p:nvPr>
            <p:ph sz="quarter" idx="13"/>
          </p:nvPr>
        </p:nvSpPr>
        <p:spPr>
          <a:xfrm>
            <a:off x="4639733" y="2184400"/>
            <a:ext cx="7010400" cy="723900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350" b="0" i="0" spc="0">
                <a:solidFill>
                  <a:srgbClr val="4F81BD"/>
                </a:solidFill>
                <a:latin typeface="Verdana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</p:txBody>
      </p:sp>
    </p:spTree>
    <p:extLst>
      <p:ext uri="{BB962C8B-B14F-4D97-AF65-F5344CB8AC3E}">
        <p14:creationId xmlns:p14="http://schemas.microsoft.com/office/powerpoint/2010/main" val="336989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omplemento-Logo-Gobierno-160x14px.pn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68" y="6692900"/>
            <a:ext cx="2709333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9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79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omplemento-Logo-Gobierno-160x14px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68" y="6692900"/>
            <a:ext cx="2709333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04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7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carolina.munozc@redsalud.gov.cl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quarter" idx="11"/>
          </p:nvPr>
        </p:nvSpPr>
        <p:spPr>
          <a:xfrm>
            <a:off x="1179675" y="2408530"/>
            <a:ext cx="10001647" cy="1447758"/>
          </a:xfrm>
        </p:spPr>
        <p:txBody>
          <a:bodyPr/>
          <a:lstStyle/>
          <a:p>
            <a:pPr algn="ctr"/>
            <a:r>
              <a:rPr lang="es-CL" sz="4400" dirty="0">
                <a:solidFill>
                  <a:schemeClr val="tx2"/>
                </a:solidFill>
                <a:latin typeface="+mn-lt"/>
                <a:cs typeface="+mn-cs"/>
              </a:rPr>
              <a:t>Jornada para profesionales Art. 8 que inician proceso de formación año 2020</a:t>
            </a:r>
          </a:p>
          <a:p>
            <a:pPr algn="ctr"/>
            <a:endParaRPr lang="es-CL" sz="4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grpSp>
        <p:nvGrpSpPr>
          <p:cNvPr id="12" name="2 Grupo"/>
          <p:cNvGrpSpPr>
            <a:grpSpLocks/>
          </p:cNvGrpSpPr>
          <p:nvPr/>
        </p:nvGrpSpPr>
        <p:grpSpPr bwMode="auto">
          <a:xfrm>
            <a:off x="1705012" y="4316525"/>
            <a:ext cx="4743450" cy="520378"/>
            <a:chOff x="3608088" y="5329398"/>
            <a:chExt cx="4743450" cy="508540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2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8088" y="5373216"/>
              <a:ext cx="962375" cy="375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5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8918" y="5410573"/>
              <a:ext cx="618801" cy="338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6"/>
            <p:cNvPicPr>
              <a:picLocks noChangeAspect="1" noChangeArrowheads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6560" y="5406933"/>
              <a:ext cx="349440" cy="349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pic>
        <p:pic>
          <p:nvPicPr>
            <p:cNvPr id="16" name="Picture 7"/>
            <p:cNvPicPr>
              <a:picLocks noChangeAspect="1" noChangeArrowheads="1"/>
            </p:cNvPicPr>
            <p:nvPr/>
          </p:nvPicPr>
          <p:blipFill>
            <a:blip r:embed="rId5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7493" y="5428780"/>
              <a:ext cx="390581" cy="374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6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3743" y="5420978"/>
              <a:ext cx="637795" cy="328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1 Imagen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2002" y="5329398"/>
              <a:ext cx="352246" cy="50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2 Grupo"/>
          <p:cNvGrpSpPr>
            <a:grpSpLocks/>
          </p:cNvGrpSpPr>
          <p:nvPr/>
        </p:nvGrpSpPr>
        <p:grpSpPr bwMode="auto">
          <a:xfrm>
            <a:off x="5783080" y="4317116"/>
            <a:ext cx="4743450" cy="523621"/>
            <a:chOff x="3608088" y="5329398"/>
            <a:chExt cx="4743450" cy="508540"/>
          </a:xfrm>
        </p:grpSpPr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2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8088" y="5373216"/>
              <a:ext cx="962375" cy="375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5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8918" y="5410573"/>
              <a:ext cx="618801" cy="338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6"/>
            <p:cNvPicPr>
              <a:picLocks noChangeAspect="1" noChangeArrowheads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6560" y="5406933"/>
              <a:ext cx="349440" cy="349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pic>
        <p:pic>
          <p:nvPicPr>
            <p:cNvPr id="30" name="Picture 7"/>
            <p:cNvPicPr>
              <a:picLocks noChangeAspect="1" noChangeArrowheads="1"/>
            </p:cNvPicPr>
            <p:nvPr/>
          </p:nvPicPr>
          <p:blipFill>
            <a:blip r:embed="rId5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7493" y="5428780"/>
              <a:ext cx="390581" cy="374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6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3743" y="5420978"/>
              <a:ext cx="637795" cy="328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1 Imagen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2002" y="5329398"/>
              <a:ext cx="352246" cy="50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EF32DBE6-A7D8-40BA-9050-5FCB92A299F7}"/>
              </a:ext>
            </a:extLst>
          </p:cNvPr>
          <p:cNvSpPr txBox="1"/>
          <p:nvPr/>
        </p:nvSpPr>
        <p:spPr>
          <a:xfrm>
            <a:off x="7646541" y="5288833"/>
            <a:ext cx="3823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tx2"/>
                </a:solidFill>
              </a:rPr>
              <a:t>Servicio de Salud Coquimbo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1EB5F4E-9E80-48CF-9092-C6554295495D}"/>
              </a:ext>
            </a:extLst>
          </p:cNvPr>
          <p:cNvSpPr txBox="1"/>
          <p:nvPr/>
        </p:nvSpPr>
        <p:spPr>
          <a:xfrm>
            <a:off x="1304366" y="5381166"/>
            <a:ext cx="3039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tx2"/>
                </a:solidFill>
              </a:rPr>
              <a:t>La Serena, Enero 2020</a:t>
            </a:r>
          </a:p>
        </p:txBody>
      </p:sp>
    </p:spTree>
    <p:extLst>
      <p:ext uri="{BB962C8B-B14F-4D97-AF65-F5344CB8AC3E}">
        <p14:creationId xmlns:p14="http://schemas.microsoft.com/office/powerpoint/2010/main" val="2157246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quarter" idx="11"/>
          </p:nvPr>
        </p:nvSpPr>
        <p:spPr>
          <a:xfrm>
            <a:off x="1128740" y="2120886"/>
            <a:ext cx="10001647" cy="1447758"/>
          </a:xfrm>
        </p:spPr>
        <p:txBody>
          <a:bodyPr/>
          <a:lstStyle/>
          <a:p>
            <a:pPr algn="ctr"/>
            <a:r>
              <a:rPr lang="es-CL" sz="4400" dirty="0">
                <a:solidFill>
                  <a:schemeClr val="tx2"/>
                </a:solidFill>
                <a:latin typeface="+mn-lt"/>
                <a:cs typeface="+mn-cs"/>
              </a:rPr>
              <a:t>Protección a la Maternidad, la Paternidad y la Vida Familiar</a:t>
            </a:r>
          </a:p>
          <a:p>
            <a:pPr algn="ctr"/>
            <a:r>
              <a:rPr lang="es-CL" sz="2400" dirty="0">
                <a:solidFill>
                  <a:schemeClr val="tx2"/>
                </a:solidFill>
                <a:latin typeface="+mn-lt"/>
                <a:cs typeface="+mn-cs"/>
              </a:rPr>
              <a:t>Sub departamento Calidad de Vida</a:t>
            </a:r>
            <a:br>
              <a:rPr lang="es-CL" sz="4400" dirty="0"/>
            </a:br>
            <a:endParaRPr lang="es-CL" sz="4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grpSp>
        <p:nvGrpSpPr>
          <p:cNvPr id="12" name="2 Grupo"/>
          <p:cNvGrpSpPr>
            <a:grpSpLocks/>
          </p:cNvGrpSpPr>
          <p:nvPr/>
        </p:nvGrpSpPr>
        <p:grpSpPr bwMode="auto">
          <a:xfrm>
            <a:off x="1705012" y="4316525"/>
            <a:ext cx="4743450" cy="520378"/>
            <a:chOff x="3608088" y="5329398"/>
            <a:chExt cx="4743450" cy="508540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2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8088" y="5373216"/>
              <a:ext cx="962375" cy="375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5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8918" y="5410573"/>
              <a:ext cx="618801" cy="338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6"/>
            <p:cNvPicPr>
              <a:picLocks noChangeAspect="1" noChangeArrowheads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6560" y="5406933"/>
              <a:ext cx="349440" cy="349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pic>
        <p:pic>
          <p:nvPicPr>
            <p:cNvPr id="16" name="Picture 7"/>
            <p:cNvPicPr>
              <a:picLocks noChangeAspect="1" noChangeArrowheads="1"/>
            </p:cNvPicPr>
            <p:nvPr/>
          </p:nvPicPr>
          <p:blipFill>
            <a:blip r:embed="rId5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7493" y="5428780"/>
              <a:ext cx="390581" cy="374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6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3743" y="5420978"/>
              <a:ext cx="637795" cy="328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1 Imagen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2002" y="5329398"/>
              <a:ext cx="352246" cy="50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2 Grupo"/>
          <p:cNvGrpSpPr>
            <a:grpSpLocks/>
          </p:cNvGrpSpPr>
          <p:nvPr/>
        </p:nvGrpSpPr>
        <p:grpSpPr bwMode="auto">
          <a:xfrm>
            <a:off x="5783080" y="4317116"/>
            <a:ext cx="4743450" cy="523621"/>
            <a:chOff x="3608088" y="5329398"/>
            <a:chExt cx="4743450" cy="508540"/>
          </a:xfrm>
        </p:grpSpPr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2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8088" y="5373216"/>
              <a:ext cx="962375" cy="375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5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8918" y="5410573"/>
              <a:ext cx="618801" cy="338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6"/>
            <p:cNvPicPr>
              <a:picLocks noChangeAspect="1" noChangeArrowheads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6560" y="5406933"/>
              <a:ext cx="349440" cy="349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pic>
        <p:pic>
          <p:nvPicPr>
            <p:cNvPr id="30" name="Picture 7"/>
            <p:cNvPicPr>
              <a:picLocks noChangeAspect="1" noChangeArrowheads="1"/>
            </p:cNvPicPr>
            <p:nvPr/>
          </p:nvPicPr>
          <p:blipFill>
            <a:blip r:embed="rId5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7493" y="5428780"/>
              <a:ext cx="390581" cy="374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6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3743" y="5420978"/>
              <a:ext cx="637795" cy="328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1 Imagen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2002" y="5329398"/>
              <a:ext cx="352246" cy="50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EF32DBE6-A7D8-40BA-9050-5FCB92A299F7}"/>
              </a:ext>
            </a:extLst>
          </p:cNvPr>
          <p:cNvSpPr txBox="1"/>
          <p:nvPr/>
        </p:nvSpPr>
        <p:spPr>
          <a:xfrm>
            <a:off x="7646541" y="5288833"/>
            <a:ext cx="3823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tx2"/>
                </a:solidFill>
              </a:rPr>
              <a:t>Servicio de Salud Coquimbo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1EB5F4E-9E80-48CF-9092-C6554295495D}"/>
              </a:ext>
            </a:extLst>
          </p:cNvPr>
          <p:cNvSpPr txBox="1"/>
          <p:nvPr/>
        </p:nvSpPr>
        <p:spPr>
          <a:xfrm>
            <a:off x="1304366" y="5381166"/>
            <a:ext cx="3039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tx2"/>
                </a:solidFill>
              </a:rPr>
              <a:t>La Serena, Enero 2020</a:t>
            </a:r>
          </a:p>
        </p:txBody>
      </p:sp>
    </p:spTree>
    <p:extLst>
      <p:ext uri="{BB962C8B-B14F-4D97-AF65-F5344CB8AC3E}">
        <p14:creationId xmlns:p14="http://schemas.microsoft.com/office/powerpoint/2010/main" val="359904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>
            <a:extLst>
              <a:ext uri="{FF2B5EF4-FFF2-40B4-BE49-F238E27FC236}">
                <a16:creationId xmlns:a16="http://schemas.microsoft.com/office/drawing/2014/main" id="{CAC01EEF-DB9E-4965-A9C5-86237A678C99}"/>
              </a:ext>
            </a:extLst>
          </p:cNvPr>
          <p:cNvSpPr>
            <a:spLocks noGrp="1"/>
          </p:cNvSpPr>
          <p:nvPr/>
        </p:nvSpPr>
        <p:spPr>
          <a:xfrm>
            <a:off x="984956" y="247375"/>
            <a:ext cx="10222088" cy="8034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L" sz="4000" dirty="0"/>
              <a:t>DERECHOS MATERNALES Y PARENTALES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30ADA26F-6C9F-4D70-B4F7-75929792914C}"/>
              </a:ext>
            </a:extLst>
          </p:cNvPr>
          <p:cNvGraphicFramePr/>
          <p:nvPr/>
        </p:nvGraphicFramePr>
        <p:xfrm>
          <a:off x="1084581" y="1294281"/>
          <a:ext cx="10022838" cy="531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277B896D-E821-4BDC-9868-F62544E9B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969073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0823C7F1-ED62-40F0-A28C-1142C60D0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AABACD02-3857-444F-BB85-7B57CD480558}"/>
              </a:ext>
            </a:extLst>
          </p:cNvPr>
          <p:cNvGraphicFramePr/>
          <p:nvPr/>
        </p:nvGraphicFramePr>
        <p:xfrm>
          <a:off x="794085" y="358664"/>
          <a:ext cx="10603830" cy="6140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441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041C4EF8-6D49-4D0C-A37C-B347F0F4B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8A77A32A-0E49-42B1-8918-94AC992BB309}"/>
              </a:ext>
            </a:extLst>
          </p:cNvPr>
          <p:cNvGrpSpPr/>
          <p:nvPr/>
        </p:nvGrpSpPr>
        <p:grpSpPr>
          <a:xfrm>
            <a:off x="1148793" y="526365"/>
            <a:ext cx="9894413" cy="663389"/>
            <a:chOff x="0" y="156229"/>
            <a:chExt cx="9894413" cy="663389"/>
          </a:xfrm>
        </p:grpSpPr>
        <p:sp>
          <p:nvSpPr>
            <p:cNvPr id="13" name="Rectángulo: esquinas redondeadas 12">
              <a:extLst>
                <a:ext uri="{FF2B5EF4-FFF2-40B4-BE49-F238E27FC236}">
                  <a16:creationId xmlns:a16="http://schemas.microsoft.com/office/drawing/2014/main" id="{8CF58748-6412-4860-B476-7DC72F498063}"/>
                </a:ext>
              </a:extLst>
            </p:cNvPr>
            <p:cNvSpPr/>
            <p:nvPr/>
          </p:nvSpPr>
          <p:spPr>
            <a:xfrm>
              <a:off x="0" y="156229"/>
              <a:ext cx="9894413" cy="66338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ángulo: esquinas redondeadas 4">
              <a:extLst>
                <a:ext uri="{FF2B5EF4-FFF2-40B4-BE49-F238E27FC236}">
                  <a16:creationId xmlns:a16="http://schemas.microsoft.com/office/drawing/2014/main" id="{548D012F-E971-4263-9DE1-8A7DE681BD3B}"/>
                </a:ext>
              </a:extLst>
            </p:cNvPr>
            <p:cNvSpPr txBox="1"/>
            <p:nvPr/>
          </p:nvSpPr>
          <p:spPr>
            <a:xfrm>
              <a:off x="32384" y="188613"/>
              <a:ext cx="9829645" cy="5986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marL="0" lvl="0" indent="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2700" b="1" kern="1200" dirty="0">
                  <a:solidFill>
                    <a:schemeClr val="bg1"/>
                  </a:solidFill>
                  <a:latin typeface="Verdana"/>
                </a:rPr>
                <a:t>¿El Padre tiene algún derecho?</a:t>
              </a:r>
              <a:endParaRPr lang="es-ES" sz="27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A4C6FBF4-F49B-4BD3-A08B-E6A7A506A466}"/>
              </a:ext>
            </a:extLst>
          </p:cNvPr>
          <p:cNvGrpSpPr/>
          <p:nvPr/>
        </p:nvGrpSpPr>
        <p:grpSpPr>
          <a:xfrm>
            <a:off x="1148793" y="1189755"/>
            <a:ext cx="9894413" cy="5141879"/>
            <a:chOff x="0" y="819619"/>
            <a:chExt cx="9894413" cy="5141879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3087822E-655F-433F-A4D0-7AB274148730}"/>
                </a:ext>
              </a:extLst>
            </p:cNvPr>
            <p:cNvSpPr/>
            <p:nvPr/>
          </p:nvSpPr>
          <p:spPr>
            <a:xfrm>
              <a:off x="0" y="819619"/>
              <a:ext cx="9894413" cy="514187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5642E13B-A2D2-4EA3-B478-CB016D50EFA7}"/>
                </a:ext>
              </a:extLst>
            </p:cNvPr>
            <p:cNvSpPr txBox="1"/>
            <p:nvPr/>
          </p:nvSpPr>
          <p:spPr>
            <a:xfrm>
              <a:off x="0" y="819619"/>
              <a:ext cx="9894413" cy="51418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14148" tIns="34290" rIns="192024" bIns="34290" numCol="1" spcCol="1270" anchor="t" anchorCtr="0">
              <a:noAutofit/>
            </a:bodyPr>
            <a:lstStyle/>
            <a:p>
              <a:pPr marL="228600" lvl="1" indent="-228600" algn="just" defTabSz="93345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s-CL" sz="2100" kern="1200" dirty="0"/>
                <a:t>El subsidio correspondiente. Sí, los derechos del padre son:</a:t>
              </a:r>
              <a:endParaRPr lang="es-ES" sz="2100" kern="1200" dirty="0"/>
            </a:p>
            <a:p>
              <a:pPr marL="457200" lvl="2" indent="-228600" algn="just" defTabSz="93345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s-CL" sz="2100" kern="1200" dirty="0"/>
                <a:t>Permiso pagado de cinco días en caso de nacimiento de un hijo, el que podrá utilizar a su elección desde el momento del parto en días corridos, o distribuirlos dentro del primer mes desde la fecha del nacimiento.</a:t>
              </a:r>
            </a:p>
            <a:p>
              <a:pPr marL="457200" lvl="2" indent="-228600" algn="just" defTabSz="93345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s-CL" sz="2100" kern="1200" dirty="0"/>
                <a:t>Permiso pagado de cinco días en caso de que se le conceda la adopción de un hijo, contado desde la sentencia definitiva que le otorgó el derecho.</a:t>
              </a:r>
            </a:p>
            <a:p>
              <a:pPr marL="457200" lvl="2" indent="-228600" algn="just" defTabSz="93345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s-CL" sz="2100" kern="1200" dirty="0"/>
                <a:t>Permiso postnatal parental, si es que la madre decide traspasarle semanas, pudiendo traspasar un máximo de seis semanas a jornada completa; pero si la madre decide tomarse 18 semanas a media jornada, puede traspasar un máximo de 12 semanas en media jornada. </a:t>
              </a:r>
            </a:p>
            <a:p>
              <a:pPr marL="457200" lvl="2" indent="-228600" algn="just" defTabSz="93345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s-CL" sz="2100" kern="1200" dirty="0"/>
                <a:t>Derecho a sala cuna mantenida o financiada por la empresa en que trabaja, si es que ya es exigible al empleador (es decir, si en la empresa ya hay 20 </a:t>
              </a:r>
              <a:r>
                <a:rPr lang="es-CL" sz="2100" kern="1200" dirty="0" err="1"/>
                <a:t>ó</a:t>
              </a:r>
              <a:r>
                <a:rPr lang="es-CL" sz="2100" kern="1200" dirty="0"/>
                <a:t> más trabajadoras mujeres) y si, por sentencia judicial, se le ha confiado el cuidado personal de un menor de dos años.</a:t>
              </a:r>
            </a:p>
            <a:p>
              <a:pPr marL="457200" lvl="2" indent="-228600" algn="just" defTabSz="93345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s-CL" sz="2100" kern="1200" dirty="0"/>
                <a:t>En caso de muerte de la madre durante el parto o el período posterior a éste, corresponderá al padre cumplir el permiso postnatal o el resto de él para el cuidado del hijo, el fuero maternal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1194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041C4EF8-6D49-4D0C-A37C-B347F0F4B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7F80D804-CC09-4D4F-847A-0C42A9CC73FA}"/>
              </a:ext>
            </a:extLst>
          </p:cNvPr>
          <p:cNvGrpSpPr/>
          <p:nvPr/>
        </p:nvGrpSpPr>
        <p:grpSpPr>
          <a:xfrm>
            <a:off x="1100667" y="778500"/>
            <a:ext cx="9990666" cy="725399"/>
            <a:chOff x="0" y="175585"/>
            <a:chExt cx="9990666" cy="725399"/>
          </a:xfrm>
        </p:grpSpPr>
        <p:sp>
          <p:nvSpPr>
            <p:cNvPr id="25" name="Rectángulo: esquinas redondeadas 24">
              <a:extLst>
                <a:ext uri="{FF2B5EF4-FFF2-40B4-BE49-F238E27FC236}">
                  <a16:creationId xmlns:a16="http://schemas.microsoft.com/office/drawing/2014/main" id="{B16EBF8B-0D0E-4022-9FBF-486ACBBD3764}"/>
                </a:ext>
              </a:extLst>
            </p:cNvPr>
            <p:cNvSpPr/>
            <p:nvPr/>
          </p:nvSpPr>
          <p:spPr>
            <a:xfrm>
              <a:off x="0" y="175585"/>
              <a:ext cx="9990666" cy="72539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ángulo: esquinas redondeadas 4">
              <a:extLst>
                <a:ext uri="{FF2B5EF4-FFF2-40B4-BE49-F238E27FC236}">
                  <a16:creationId xmlns:a16="http://schemas.microsoft.com/office/drawing/2014/main" id="{370ED3E7-42D5-4C7E-B161-25E378F3ED6E}"/>
                </a:ext>
              </a:extLst>
            </p:cNvPr>
            <p:cNvSpPr txBox="1"/>
            <p:nvPr/>
          </p:nvSpPr>
          <p:spPr>
            <a:xfrm>
              <a:off x="35411" y="210996"/>
              <a:ext cx="9919844" cy="654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just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3100" b="1" kern="1200" dirty="0"/>
                <a:t>Derecho a Sala Cuna</a:t>
              </a:r>
              <a:endParaRPr lang="es-ES" sz="3100" kern="1200" dirty="0"/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5E1C02D3-AA94-43F2-857A-3BB8F5458B2D}"/>
              </a:ext>
            </a:extLst>
          </p:cNvPr>
          <p:cNvGrpSpPr/>
          <p:nvPr/>
        </p:nvGrpSpPr>
        <p:grpSpPr>
          <a:xfrm>
            <a:off x="1100667" y="1503900"/>
            <a:ext cx="9990666" cy="2021355"/>
            <a:chOff x="0" y="900985"/>
            <a:chExt cx="9990666" cy="2021355"/>
          </a:xfrm>
        </p:grpSpPr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D0555205-FB16-4A91-89E3-CDB087CE8116}"/>
                </a:ext>
              </a:extLst>
            </p:cNvPr>
            <p:cNvSpPr/>
            <p:nvPr/>
          </p:nvSpPr>
          <p:spPr>
            <a:xfrm>
              <a:off x="0" y="900985"/>
              <a:ext cx="9990666" cy="202135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A62EB68B-AE83-44C2-819C-8F172613B5BD}"/>
                </a:ext>
              </a:extLst>
            </p:cNvPr>
            <p:cNvSpPr txBox="1"/>
            <p:nvPr/>
          </p:nvSpPr>
          <p:spPr>
            <a:xfrm>
              <a:off x="0" y="900985"/>
              <a:ext cx="9990666" cy="20213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17204" tIns="39370" rIns="220472" bIns="39370" numCol="1" spcCol="1270" anchor="t" anchorCtr="0">
              <a:noAutofit/>
            </a:bodyPr>
            <a:lstStyle/>
            <a:p>
              <a:pPr marL="228600" lvl="1" indent="-228600" algn="just" defTabSz="10668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s-CL" sz="24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Cuando se trabaja en una empresa que ocupa veinte o más trabajadoras de cualquier edad o estado civil. O en centros o complejos comerciales e industriales y de servicios, administrados bajo una misma razón social o personalidad jurídica, cuyos establecimientos ocupen, entre todos, veinte o más trabajadoras.</a:t>
              </a:r>
              <a:br>
                <a:rPr lang="es-CL" sz="24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</a:br>
              <a:endParaRPr lang="es-ES" sz="2400" kern="1200" dirty="0"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782EFED2-3E40-4E43-A8B2-FDCDE9346188}"/>
              </a:ext>
            </a:extLst>
          </p:cNvPr>
          <p:cNvGrpSpPr/>
          <p:nvPr/>
        </p:nvGrpSpPr>
        <p:grpSpPr>
          <a:xfrm>
            <a:off x="1100667" y="3525255"/>
            <a:ext cx="9990666" cy="725399"/>
            <a:chOff x="0" y="2922340"/>
            <a:chExt cx="9990666" cy="725399"/>
          </a:xfrm>
        </p:grpSpPr>
        <p:sp>
          <p:nvSpPr>
            <p:cNvPr id="21" name="Rectángulo: esquinas redondeadas 20">
              <a:extLst>
                <a:ext uri="{FF2B5EF4-FFF2-40B4-BE49-F238E27FC236}">
                  <a16:creationId xmlns:a16="http://schemas.microsoft.com/office/drawing/2014/main" id="{BEEC7624-99AE-444A-A05D-732FA74F144C}"/>
                </a:ext>
              </a:extLst>
            </p:cNvPr>
            <p:cNvSpPr/>
            <p:nvPr/>
          </p:nvSpPr>
          <p:spPr>
            <a:xfrm>
              <a:off x="0" y="2922340"/>
              <a:ext cx="9990666" cy="72539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ángulo: esquinas redondeadas 8">
              <a:extLst>
                <a:ext uri="{FF2B5EF4-FFF2-40B4-BE49-F238E27FC236}">
                  <a16:creationId xmlns:a16="http://schemas.microsoft.com/office/drawing/2014/main" id="{DB4584A5-5251-4ED3-BF81-001FCA8246BA}"/>
                </a:ext>
              </a:extLst>
            </p:cNvPr>
            <p:cNvSpPr txBox="1"/>
            <p:nvPr/>
          </p:nvSpPr>
          <p:spPr>
            <a:xfrm>
              <a:off x="35411" y="2957751"/>
              <a:ext cx="9919844" cy="654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just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3100" kern="1200" dirty="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Como se otorga el beneficio de Sala Cuna</a:t>
              </a:r>
              <a:endParaRPr lang="es-ES" sz="31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D9471D2B-AFB3-473A-87FC-7E392DAB3040}"/>
              </a:ext>
            </a:extLst>
          </p:cNvPr>
          <p:cNvGrpSpPr/>
          <p:nvPr/>
        </p:nvGrpSpPr>
        <p:grpSpPr>
          <a:xfrm>
            <a:off x="1100667" y="4250655"/>
            <a:ext cx="9990666" cy="1828845"/>
            <a:chOff x="0" y="3647740"/>
            <a:chExt cx="9990666" cy="1828845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F8D72634-E817-43DA-AAA3-D9F7C4068AB1}"/>
                </a:ext>
              </a:extLst>
            </p:cNvPr>
            <p:cNvSpPr/>
            <p:nvPr/>
          </p:nvSpPr>
          <p:spPr>
            <a:xfrm>
              <a:off x="0" y="3647740"/>
              <a:ext cx="9990666" cy="182884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F49172FB-B30C-4EEC-B09C-3A85B3EFA94F}"/>
                </a:ext>
              </a:extLst>
            </p:cNvPr>
            <p:cNvSpPr txBox="1"/>
            <p:nvPr/>
          </p:nvSpPr>
          <p:spPr>
            <a:xfrm>
              <a:off x="0" y="3647740"/>
              <a:ext cx="9990666" cy="18288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17204" tIns="39370" rIns="220472" bIns="39370" numCol="1" spcCol="1270" anchor="t" anchorCtr="0">
              <a:noAutofit/>
            </a:bodyPr>
            <a:lstStyle/>
            <a:p>
              <a:pPr marL="228600" lvl="1" indent="-228600" algn="just" defTabSz="10668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s-CL" sz="24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Mantener o construir salas anexas e independientes del local de trabajo, pero de propiedad de la empresa.</a:t>
              </a:r>
              <a:endParaRPr lang="es-ES" sz="2400" kern="1200" dirty="0"/>
            </a:p>
            <a:p>
              <a:pPr marL="228600" lvl="1" indent="-228600" algn="just" defTabSz="10668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s-CL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Mantener en forma conjunta una sala cuna con otros empleadores.</a:t>
              </a:r>
              <a:endParaRPr lang="es-CL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228600" lvl="1" indent="-228600" algn="just" defTabSz="10668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s-CL" sz="24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Designar y pagar una sala cuna externa, que cuente con autorización de la Junta Nacional de Jardines Infantiles (</a:t>
              </a:r>
              <a:r>
                <a:rPr lang="es-CL" sz="2400" kern="1200" dirty="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Junji</a:t>
              </a:r>
              <a:r>
                <a:rPr lang="es-CL" sz="24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).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8640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041C4EF8-6D49-4D0C-A37C-B347F0F4B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087822E-655F-433F-A4D0-7AB274148730}"/>
              </a:ext>
            </a:extLst>
          </p:cNvPr>
          <p:cNvSpPr/>
          <p:nvPr/>
        </p:nvSpPr>
        <p:spPr>
          <a:xfrm>
            <a:off x="1148793" y="1189755"/>
            <a:ext cx="9894413" cy="514187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Marcador de texto 2">
            <a:extLst>
              <a:ext uri="{FF2B5EF4-FFF2-40B4-BE49-F238E27FC236}">
                <a16:creationId xmlns:a16="http://schemas.microsoft.com/office/drawing/2014/main" id="{2C1A239A-38FD-4689-9671-9C21957A4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4" y="1096355"/>
            <a:ext cx="10958854" cy="6006353"/>
          </a:xfrm>
          <a:solidFill>
            <a:srgbClr val="FF0000"/>
          </a:solidFill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algn="just"/>
            <a:r>
              <a:rPr lang="es-CL" sz="1800" dirty="0">
                <a:solidFill>
                  <a:schemeClr val="tx1"/>
                </a:solidFill>
              </a:rPr>
              <a:t>Para contar con el beneficio de Sala Cuna particular, debe buscar una que se encuentre autorizada por la JUNJI o por la Superintendencia de Educación y enviar a mi correo la siguiente documentación:</a:t>
            </a:r>
          </a:p>
          <a:p>
            <a:pPr algn="just"/>
            <a:r>
              <a:rPr lang="es-CL" sz="1800" dirty="0">
                <a:solidFill>
                  <a:schemeClr val="tx1"/>
                </a:solidFill>
              </a:rPr>
              <a:t>·  Certificado de Nacimiento, de su hija/o.</a:t>
            </a:r>
          </a:p>
          <a:p>
            <a:pPr algn="just"/>
            <a:r>
              <a:rPr lang="es-CL" sz="1800" dirty="0">
                <a:solidFill>
                  <a:schemeClr val="tx1"/>
                </a:solidFill>
              </a:rPr>
              <a:t>· Copia Certificado De Empadronamiento o Certificado de Autorización de la normativa JUNJI o Autorización de funcionamiento de la Superintendencia de Educación.</a:t>
            </a:r>
          </a:p>
          <a:p>
            <a:pPr algn="just"/>
            <a:r>
              <a:rPr lang="es-CL" sz="1800" dirty="0">
                <a:solidFill>
                  <a:schemeClr val="tx1"/>
                </a:solidFill>
              </a:rPr>
              <a:t>·   Arancel correspondientes a Matricula y Mensualidad de esta.</a:t>
            </a:r>
          </a:p>
          <a:p>
            <a:pPr algn="just"/>
            <a:r>
              <a:rPr lang="es-CL" sz="1800" dirty="0">
                <a:solidFill>
                  <a:schemeClr val="tx1"/>
                </a:solidFill>
              </a:rPr>
              <a:t> Una vez que se </a:t>
            </a:r>
            <a:r>
              <a:rPr lang="es-CL" sz="1800" b="1" dirty="0">
                <a:solidFill>
                  <a:schemeClr val="tx1"/>
                </a:solidFill>
              </a:rPr>
              <a:t>dicte resolución</a:t>
            </a:r>
            <a:r>
              <a:rPr lang="es-CL" sz="1800" dirty="0">
                <a:solidFill>
                  <a:schemeClr val="tx1"/>
                </a:solidFill>
              </a:rPr>
              <a:t>, se podrá hacer efectiva la </a:t>
            </a:r>
            <a:r>
              <a:rPr lang="es-CL" sz="1800" b="1" dirty="0">
                <a:solidFill>
                  <a:schemeClr val="tx1"/>
                </a:solidFill>
              </a:rPr>
              <a:t>devolución</a:t>
            </a:r>
            <a:r>
              <a:rPr lang="es-CL" sz="1800" dirty="0">
                <a:solidFill>
                  <a:schemeClr val="tx1"/>
                </a:solidFill>
              </a:rPr>
              <a:t> y se deberá presenta lo siguiente:</a:t>
            </a:r>
          </a:p>
          <a:p>
            <a:pPr algn="just"/>
            <a:r>
              <a:rPr lang="es-CL" sz="1800" dirty="0">
                <a:solidFill>
                  <a:schemeClr val="tx1"/>
                </a:solidFill>
              </a:rPr>
              <a:t> ·   Copia de matrícula.</a:t>
            </a:r>
          </a:p>
          <a:p>
            <a:pPr algn="just"/>
            <a:r>
              <a:rPr lang="es-CL" sz="1800" dirty="0">
                <a:solidFill>
                  <a:schemeClr val="tx1"/>
                </a:solidFill>
              </a:rPr>
              <a:t>·   Boleta la cual deberá indicar nombre de la </a:t>
            </a:r>
            <a:r>
              <a:rPr lang="es-CL" sz="1800" b="1" dirty="0">
                <a:solidFill>
                  <a:schemeClr val="tx1"/>
                </a:solidFill>
              </a:rPr>
              <a:t>madre </a:t>
            </a:r>
            <a:r>
              <a:rPr lang="es-CL" sz="1800" dirty="0">
                <a:solidFill>
                  <a:schemeClr val="tx1"/>
                </a:solidFill>
              </a:rPr>
              <a:t>y en el contenido el nombre del niño/a, mes a cancelar y monto correspondiente.</a:t>
            </a:r>
          </a:p>
          <a:p>
            <a:pPr algn="just"/>
            <a:r>
              <a:rPr lang="es-CL" sz="1800" dirty="0">
                <a:solidFill>
                  <a:schemeClr val="tx1"/>
                </a:solidFill>
              </a:rPr>
              <a:t>Toda esta información se debe enviar al correo a D. Carolina Muñoz Cárcamo: </a:t>
            </a:r>
            <a:r>
              <a:rPr lang="es-CL" sz="1800" dirty="0">
                <a:solidFill>
                  <a:schemeClr val="tx1"/>
                </a:solidFill>
                <a:hlinkClick r:id="rId2"/>
              </a:rPr>
              <a:t>carolina.munozc@redsalud.gov.cl</a:t>
            </a:r>
            <a:r>
              <a:rPr lang="es-CL" sz="1800" dirty="0">
                <a:solidFill>
                  <a:schemeClr val="tx1"/>
                </a:solidFill>
              </a:rPr>
              <a:t> y ante cualquier duda llamar a 512333831</a:t>
            </a:r>
          </a:p>
          <a:p>
            <a:pPr algn="just"/>
            <a:r>
              <a:rPr lang="es-CL" sz="1800" dirty="0">
                <a:solidFill>
                  <a:schemeClr val="tx1"/>
                </a:solidFill>
              </a:rPr>
              <a:t>Se recuerda que este beneficio, dura </a:t>
            </a:r>
            <a:r>
              <a:rPr lang="es-CL" sz="1800" b="1" dirty="0">
                <a:solidFill>
                  <a:schemeClr val="tx1"/>
                </a:solidFill>
              </a:rPr>
              <a:t>hasta que su hija/o cumpla los dos años</a:t>
            </a:r>
            <a:endParaRPr lang="es-CL" sz="1800" dirty="0">
              <a:solidFill>
                <a:schemeClr val="tx1"/>
              </a:solidFill>
            </a:endParaRPr>
          </a:p>
          <a:p>
            <a:pPr algn="just"/>
            <a:endParaRPr lang="es-CL" sz="1800" dirty="0">
              <a:solidFill>
                <a:schemeClr val="tx1"/>
              </a:solidFill>
            </a:endParaRPr>
          </a:p>
          <a:p>
            <a:pPr algn="just"/>
            <a:endParaRPr lang="es-CL" sz="1800" dirty="0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45FE01CF-7D3A-4F74-8956-C30E9A610154}"/>
              </a:ext>
            </a:extLst>
          </p:cNvPr>
          <p:cNvGrpSpPr/>
          <p:nvPr/>
        </p:nvGrpSpPr>
        <p:grpSpPr>
          <a:xfrm>
            <a:off x="956288" y="163666"/>
            <a:ext cx="9990666" cy="725399"/>
            <a:chOff x="0" y="175585"/>
            <a:chExt cx="9990666" cy="725399"/>
          </a:xfrm>
        </p:grpSpPr>
        <p:sp>
          <p:nvSpPr>
            <p:cNvPr id="18" name="Rectángulo: esquinas redondeadas 17">
              <a:extLst>
                <a:ext uri="{FF2B5EF4-FFF2-40B4-BE49-F238E27FC236}">
                  <a16:creationId xmlns:a16="http://schemas.microsoft.com/office/drawing/2014/main" id="{4C4EC292-A725-41A4-8A69-068954BE2C06}"/>
                </a:ext>
              </a:extLst>
            </p:cNvPr>
            <p:cNvSpPr/>
            <p:nvPr/>
          </p:nvSpPr>
          <p:spPr>
            <a:xfrm>
              <a:off x="0" y="175585"/>
              <a:ext cx="9990666" cy="72539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ctángulo: esquinas redondeadas 4">
              <a:extLst>
                <a:ext uri="{FF2B5EF4-FFF2-40B4-BE49-F238E27FC236}">
                  <a16:creationId xmlns:a16="http://schemas.microsoft.com/office/drawing/2014/main" id="{AEF134CB-8735-4CC4-9E29-63CB25BF03E6}"/>
                </a:ext>
              </a:extLst>
            </p:cNvPr>
            <p:cNvSpPr txBox="1"/>
            <p:nvPr/>
          </p:nvSpPr>
          <p:spPr>
            <a:xfrm>
              <a:off x="35411" y="210996"/>
              <a:ext cx="9919844" cy="654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just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3100" b="1" kern="1200" dirty="0"/>
                <a:t>QUE DEBO HACER PARA HACER USO DE SALA CUNA</a:t>
              </a:r>
              <a:endParaRPr lang="es-ES" sz="3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51226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Imagen 10">
            <a:extLst>
              <a:ext uri="{FF2B5EF4-FFF2-40B4-BE49-F238E27FC236}">
                <a16:creationId xmlns:a16="http://schemas.microsoft.com/office/drawing/2014/main" id="{80DF4790-3616-40E7-A1A7-A33DCD3EE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98" y="0"/>
            <a:ext cx="3953688" cy="2120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6733310" y="5354286"/>
            <a:ext cx="5213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s-CL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GRACIAS…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70931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2607</TotalTime>
  <Words>919</Words>
  <Application>Microsoft Office PowerPoint</Application>
  <PresentationFormat>Panorámica</PresentationFormat>
  <Paragraphs>50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Calibri</vt:lpstr>
      <vt:lpstr>Candara</vt:lpstr>
      <vt:lpstr>gobCL</vt:lpstr>
      <vt:lpstr>Verdana</vt:lpstr>
      <vt:lpstr>Custom Design</vt:lpstr>
      <vt:lpstr>1_Custom Design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Matriz macrozona presentación general catastro de establecimientos matriz de Hanlon para priorización de problemas matriz de trabajo (</dc:title>
  <dc:creator>usuario</dc:creator>
  <cp:lastModifiedBy>Carolina Herrera</cp:lastModifiedBy>
  <cp:revision>221</cp:revision>
  <cp:lastPrinted>2019-06-03T19:13:12Z</cp:lastPrinted>
  <dcterms:created xsi:type="dcterms:W3CDTF">2018-07-16T01:13:56Z</dcterms:created>
  <dcterms:modified xsi:type="dcterms:W3CDTF">2020-01-07T15:45:38Z</dcterms:modified>
</cp:coreProperties>
</file>